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70"/>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80" r:id="rId21"/>
    <p:sldId id="349" r:id="rId22"/>
    <p:sldId id="378" r:id="rId23"/>
    <p:sldId id="375" r:id="rId24"/>
    <p:sldId id="350" r:id="rId25"/>
    <p:sldId id="351" r:id="rId26"/>
    <p:sldId id="376" r:id="rId27"/>
    <p:sldId id="377"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314" r:id="rId42"/>
    <p:sldId id="369" r:id="rId43"/>
    <p:sldId id="371" r:id="rId44"/>
    <p:sldId id="267" r:id="rId45"/>
    <p:sldId id="317" r:id="rId46"/>
    <p:sldId id="318" r:id="rId47"/>
    <p:sldId id="381" r:id="rId48"/>
    <p:sldId id="269" r:id="rId49"/>
    <p:sldId id="321" r:id="rId50"/>
    <p:sldId id="389" r:id="rId51"/>
    <p:sldId id="391" r:id="rId52"/>
    <p:sldId id="400" r:id="rId53"/>
    <p:sldId id="390" r:id="rId54"/>
    <p:sldId id="326" r:id="rId55"/>
    <p:sldId id="327" r:id="rId56"/>
    <p:sldId id="271" r:id="rId57"/>
    <p:sldId id="305" r:id="rId58"/>
    <p:sldId id="328" r:id="rId59"/>
    <p:sldId id="329" r:id="rId60"/>
    <p:sldId id="330" r:id="rId61"/>
    <p:sldId id="331" r:id="rId62"/>
    <p:sldId id="332" r:id="rId63"/>
    <p:sldId id="323" r:id="rId64"/>
    <p:sldId id="399" r:id="rId65"/>
    <p:sldId id="398" r:id="rId66"/>
    <p:sldId id="397" r:id="rId67"/>
    <p:sldId id="325" r:id="rId68"/>
    <p:sldId id="39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67411" autoAdjust="0"/>
  </p:normalViewPr>
  <p:slideViewPr>
    <p:cSldViewPr snapToGrid="0">
      <p:cViewPr>
        <p:scale>
          <a:sx n="100" d="100"/>
          <a:sy n="100" d="100"/>
        </p:scale>
        <p:origin x="816" y="20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56</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57</a:t>
            </a:fld>
            <a:endParaRPr lang="zh-CN" altLang="en-US"/>
          </a:p>
        </p:txBody>
      </p:sp>
    </p:spTree>
    <p:extLst>
      <p:ext uri="{BB962C8B-B14F-4D97-AF65-F5344CB8AC3E}">
        <p14:creationId xmlns:p14="http://schemas.microsoft.com/office/powerpoint/2010/main" val="154017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m:oMathPara>
                </a14:m>
                <a:endParaRPr lang="en-US" altLang="zh-CN" dirty="0"/>
              </a:p>
              <a:p>
                <a:r>
                  <a:rPr lang="zh-CN" altLang="en-US" dirty="0"/>
                  <a:t>其中，</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r>
                  <a:rPr lang="zh-CN" altLang="en-US" dirty="0"/>
                  <a:t>，而粒子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oMath>
                </a14:m>
                <a:r>
                  <a:rPr lang="zh-CN" altLang="en-US" dirty="0"/>
                  <a:t> 的方式，在旋度粒子（可直观理解为比周围粒子旋转快的粒子，</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zh-CN" altLang="en-US" dirty="0"/>
                  <a:t> 指向粒子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的旋转轴）处加速粒子的旋转运动，通过这种方式来保持系统的旋度。</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𝜖</m:t>
                    </m:r>
                  </m:oMath>
                </a14:m>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Choice>
        <mc:Fallback xmlns="">
          <p:sp>
            <p:nvSpPr>
              <p:cNvPr id="3" name="备注占位符 2"/>
              <p:cNvSpPr>
                <a:spLocks noGrp="1"/>
              </p:cNvSpPr>
              <p:nvPr>
                <p:ph type="body" idx="1"/>
              </p:nvPr>
            </p:nvSpPr>
            <p:spPr/>
            <p:txBody>
              <a:bodyPr/>
              <a:lstStyle/>
              <a:p>
                <a:r>
                  <a:rPr lang="en-US" altLang="zh-CN" dirty="0"/>
                  <a:t>PBD </a:t>
                </a:r>
                <a:r>
                  <a:rPr lang="zh-CN" altLang="en-US" dirty="0"/>
                  <a:t>方法通常会引入额外的阻尼，导致整个系统的能量损耗，由此会导致本来该有的一些涡流</a:t>
                </a:r>
                <a:r>
                  <a:rPr lang="en-US" altLang="zh-CN" dirty="0"/>
                  <a:t>(vortices)</a:t>
                </a:r>
                <a:r>
                  <a:rPr lang="zh-CN" altLang="en-US" dirty="0"/>
                  <a:t>快速消失。</a:t>
                </a:r>
                <a:r>
                  <a:rPr lang="en-US" altLang="zh-CN" dirty="0"/>
                  <a:t>PBF </a:t>
                </a:r>
                <a:r>
                  <a:rPr lang="zh-CN" altLang="en-US" dirty="0"/>
                  <a:t>通过涡旋控制</a:t>
                </a:r>
                <a:r>
                  <a:rPr lang="en-US" altLang="zh-CN" dirty="0"/>
                  <a:t>(vorticity confinement)</a:t>
                </a:r>
                <a:r>
                  <a:rPr lang="zh-CN" altLang="en-US" dirty="0"/>
                  <a:t>向系统重新注入新能量：</a:t>
                </a:r>
                <a:endParaRPr lang="en-US" altLang="zh-CN" dirty="0"/>
              </a:p>
              <a:p>
                <a:r>
                  <a:rPr lang="en-US" altLang="zh-CN" b="0" i="0">
                    <a:latin typeface="Cambria Math" panose="02040503050406030204" pitchFamily="18" charset="0"/>
                  </a:rPr>
                  <a:t>𝑓_𝑖^𝑣𝑜𝑟𝑡𝑖𝑐𝑖𝑡𝑦=</a:t>
                </a:r>
                <a:r>
                  <a:rPr lang="zh-CN" altLang="en-US" i="0">
                    <a:latin typeface="Cambria Math" panose="02040503050406030204" pitchFamily="18" charset="0"/>
                    <a:ea typeface="Cambria Math" panose="02040503050406030204" pitchFamily="18" charset="0"/>
                  </a:rPr>
                  <a:t>𝜖</a:t>
                </a:r>
                <a:r>
                  <a:rPr lang="en-US" altLang="zh-CN" b="0" i="0">
                    <a:latin typeface="Cambria Math" panose="02040503050406030204" pitchFamily="18" charset="0"/>
                  </a:rPr>
                  <a:t>(𝑁</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ea typeface="Cambria Math" panose="02040503050406030204" pitchFamily="18" charset="0"/>
                  </a:rPr>
                  <a:t>𝜔</a:t>
                </a:r>
                <a:r>
                  <a:rPr lang="en-US" altLang="zh-CN" b="0" i="0">
                    <a:latin typeface="Cambria Math" panose="02040503050406030204" pitchFamily="18" charset="0"/>
                    <a:ea typeface="Cambria Math" panose="02040503050406030204" pitchFamily="18" charset="0"/>
                  </a:rPr>
                  <a:t>_𝑖</a:t>
                </a:r>
                <a:r>
                  <a:rPr lang="en-US" altLang="zh-CN" b="0" i="0">
                    <a:latin typeface="Cambria Math" panose="02040503050406030204" pitchFamily="18" charset="0"/>
                  </a:rPr>
                  <a:t>)</a:t>
                </a:r>
                <a:endParaRPr lang="en-US" altLang="zh-CN" dirty="0"/>
              </a:p>
              <a:p>
                <a:r>
                  <a:rPr lang="zh-CN" altLang="en-US" dirty="0"/>
                  <a:t>其中，</a:t>
                </a:r>
                <a:r>
                  <a:rPr lang="en-US" altLang="zh-CN" b="0" i="0">
                    <a:latin typeface="Cambria Math" panose="02040503050406030204" pitchFamily="18" charset="0"/>
                  </a:rPr>
                  <a:t>𝑁=</a:t>
                </a:r>
                <a:r>
                  <a:rPr lang="el-GR" altLang="zh-CN" b="0" i="0">
                    <a:latin typeface="Cambria Math" panose="02040503050406030204" pitchFamily="18" charset="0"/>
                  </a:rPr>
                  <a:t>η</a:t>
                </a:r>
                <a:r>
                  <a:rPr lang="en-US" altLang="zh-CN" b="0" i="0">
                    <a:latin typeface="Cambria Math" panose="02040503050406030204" pitchFamily="18" charset="0"/>
                  </a:rPr>
                  <a:t>/‖</a:t>
                </a:r>
                <a:r>
                  <a:rPr lang="el-GR" altLang="zh-CN" b="0" i="0">
                    <a:latin typeface="Cambria Math" panose="02040503050406030204" pitchFamily="18" charset="0"/>
                  </a:rPr>
                  <a:t>η‖ </a:t>
                </a:r>
                <a:r>
                  <a:rPr lang="en-US" altLang="zh-CN" dirty="0"/>
                  <a:t>  </a:t>
                </a:r>
                <a:r>
                  <a:rPr lang="el-GR" altLang="zh-CN" i="0" dirty="0">
                    <a:latin typeface="Cambria Math" panose="02040503050406030204" pitchFamily="18" charset="0"/>
                  </a:rPr>
                  <a:t>η</a:t>
                </a:r>
                <a:r>
                  <a:rPr lang="en-US" altLang="zh-CN" b="0" i="0" dirty="0">
                    <a:latin typeface="Cambria Math" panose="02040503050406030204" pitchFamily="18" charset="0"/>
                  </a:rPr>
                  <a:t>=</a:t>
                </a:r>
                <a:r>
                  <a:rPr lang="en-US" altLang="zh-CN" b="0" i="0" dirty="0">
                    <a:latin typeface="Cambria Math" panose="02040503050406030204" pitchFamily="18" charset="0"/>
                    <a:ea typeface="Cambria Math" panose="02040503050406030204" pitchFamily="18" charset="0"/>
                  </a:rPr>
                  <a:t>∇‖</a:t>
                </a:r>
                <a:r>
                  <a:rPr lang="zh-CN" altLang="en-US" b="0" i="0" dirty="0">
                    <a:latin typeface="Cambria Math" panose="02040503050406030204" pitchFamily="18" charset="0"/>
                    <a:ea typeface="Cambria Math" panose="02040503050406030204" pitchFamily="18" charset="0"/>
                  </a:rPr>
                  <a:t>𝜔‖</a:t>
                </a:r>
                <a:r>
                  <a:rPr lang="en-US" altLang="zh-CN" b="0" i="0" dirty="0">
                    <a:latin typeface="Cambria Math" panose="02040503050406030204" pitchFamily="18" charset="0"/>
                    <a:ea typeface="Cambria Math" panose="02040503050406030204" pitchFamily="18" charset="0"/>
                  </a:rPr>
                  <a:t>_𝑖</a:t>
                </a:r>
                <a:r>
                  <a:rPr lang="zh-CN" altLang="en-US" dirty="0"/>
                  <a:t>，而粒子 </a:t>
                </a:r>
                <a:r>
                  <a:rPr lang="en-US" altLang="zh-CN" b="0" i="0">
                    <a:latin typeface="Cambria Math" panose="02040503050406030204" pitchFamily="18" charset="0"/>
                  </a:rPr>
                  <a:t>𝑖</a:t>
                </a:r>
                <a:r>
                  <a:rPr lang="en-US" altLang="zh-CN" dirty="0"/>
                  <a:t> </a:t>
                </a:r>
                <a:r>
                  <a:rPr lang="zh-CN" altLang="en-US" dirty="0"/>
                  <a:t>的旋度 </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dirty="0"/>
                  <a:t> </a:t>
                </a:r>
                <a:r>
                  <a:rPr lang="zh-CN" altLang="en-US" dirty="0"/>
                  <a:t>为</a:t>
                </a:r>
                <a:endParaRPr lang="en-US" altLang="zh-CN" dirty="0"/>
              </a:p>
              <a:p>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∇×𝑣=∑▒𝑗(𝑣_𝑗−𝑣_𝑖)×∇_(𝑝_𝑗 ) 𝑊(𝑝_𝑖−𝑝_𝑗,ℎ)</a:t>
                </a:r>
                <a:endParaRPr lang="en-US" altLang="zh-CN" dirty="0"/>
              </a:p>
              <a:p>
                <a:r>
                  <a:rPr lang="en-US" altLang="zh-CN" dirty="0"/>
                  <a:t>Vorticity Confinement </a:t>
                </a:r>
                <a:r>
                  <a:rPr lang="zh-CN" altLang="en-US" dirty="0"/>
                  <a:t>的基本思路是：通过添加体积力（</a:t>
                </a:r>
                <a:r>
                  <a:rPr lang="en-US" altLang="zh-CN" dirty="0"/>
                  <a:t>body force</a:t>
                </a:r>
                <a:r>
                  <a:rPr lang="zh-CN" altLang="en-US" dirty="0"/>
                  <a:t>）</a:t>
                </a:r>
                <a:r>
                  <a:rPr lang="en-US" altLang="zh-CN" b="0" i="0">
                    <a:latin typeface="Cambria Math" panose="02040503050406030204" pitchFamily="18" charset="0"/>
                  </a:rPr>
                  <a:t>𝑓_𝑖^𝑣𝑜𝑟𝑡𝑖𝑐𝑖𝑡𝑦</a:t>
                </a:r>
                <a:r>
                  <a:rPr lang="zh-CN" altLang="en-US" dirty="0"/>
                  <a:t> 的方式，在旋度粒子（可直观理解为比周围粒子旋转快的粒子，</a:t>
                </a:r>
                <a:r>
                  <a:rPr lang="zh-CN" altLang="en-US" i="0">
                    <a:latin typeface="Cambria Math" panose="02040503050406030204" pitchFamily="18" charset="0"/>
                  </a:rPr>
                  <a:t>𝜔</a:t>
                </a:r>
                <a:r>
                  <a:rPr lang="en-US" altLang="zh-CN" i="0">
                    <a:latin typeface="Cambria Math" panose="02040503050406030204" pitchFamily="18" charset="0"/>
                  </a:rPr>
                  <a:t>_</a:t>
                </a:r>
                <a:r>
                  <a:rPr lang="en-US" altLang="zh-CN" b="0" i="0">
                    <a:latin typeface="Cambria Math" panose="02040503050406030204" pitchFamily="18" charset="0"/>
                  </a:rPr>
                  <a:t>𝑖</a:t>
                </a:r>
                <a:r>
                  <a:rPr lang="zh-CN" altLang="en-US" dirty="0"/>
                  <a:t> 指向粒子 </a:t>
                </a:r>
                <a:r>
                  <a:rPr lang="en-US" altLang="zh-CN" b="0" i="0">
                    <a:latin typeface="Cambria Math" panose="02040503050406030204" pitchFamily="18" charset="0"/>
                  </a:rPr>
                  <a:t>𝑖</a:t>
                </a:r>
                <a:r>
                  <a:rPr lang="en-US" altLang="zh-CN" dirty="0"/>
                  <a:t> </a:t>
                </a:r>
                <a:r>
                  <a:rPr lang="zh-CN" altLang="en-US" dirty="0"/>
                  <a:t>的旋转轴）处加速粒子的旋转运动，通过这种方式来保持系统的旋度。</a:t>
                </a:r>
                <a:r>
                  <a:rPr lang="zh-CN" altLang="en-US" i="0">
                    <a:latin typeface="Cambria Math" panose="02040503050406030204" pitchFamily="18" charset="0"/>
                    <a:ea typeface="Cambria Math" panose="02040503050406030204" pitchFamily="18" charset="0"/>
                  </a:rPr>
                  <a:t>𝜖</a:t>
                </a:r>
                <a:r>
                  <a:rPr lang="zh-CN" altLang="en-US" dirty="0"/>
                  <a:t> 用来控制 </a:t>
                </a:r>
                <a:r>
                  <a:rPr lang="en-US" altLang="zh-CN" dirty="0"/>
                  <a:t>Vorticity Confinement</a:t>
                </a:r>
                <a:r>
                  <a:rPr lang="en-US" altLang="zh-CN" baseline="0" dirty="0"/>
                  <a:t> </a:t>
                </a:r>
                <a:r>
                  <a:rPr lang="zh-CN" altLang="en-US" baseline="0" dirty="0"/>
                  <a:t>的强度</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3219351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 和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m:oMathPara>
                </a14:m>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r>
                  <a:rPr lang="zh-CN" altLang="en-US" dirty="0"/>
                  <a:t>把该式与前面约束优化联立方程组，可得：</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m:oMathPara>
                </a14:m>
                <a:endParaRPr lang="en-US" altLang="zh-CN" dirty="0"/>
              </a:p>
              <a:p>
                <a:r>
                  <a:rPr lang="zh-CN" altLang="en-US" dirty="0"/>
                  <a:t>两个未知数，两个方程，可求得解：</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m:oMathPara>
                </a14:m>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约束投影其实是约束求解。不同的物体，不同的场景，我们可以涉及出非常之多的约束，约束的形式也很多样，它可以是等式约束，也可以是不等式约束；它可以是线性，也可以是非线性；可以是凸函数，也可以是非凸函数。一般约束都是在仿真之前就已经确定的了。</a:t>
                </a:r>
                <a:endParaRPr lang="en-US" altLang="zh-CN" dirty="0"/>
              </a:p>
              <a:p>
                <a:r>
                  <a:rPr lang="zh-CN" altLang="en-US" dirty="0"/>
                  <a:t>例如：</a:t>
                </a:r>
                <a:r>
                  <a:rPr lang="zh-CN" altLang="en-US" sz="1200" b="0" i="0" kern="1200" dirty="0">
                    <a:solidFill>
                      <a:schemeClr val="tx1"/>
                    </a:solidFill>
                    <a:effectLst/>
                    <a:latin typeface="+mn-lt"/>
                    <a:ea typeface="+mn-ea"/>
                    <a:cs typeface="+mn-cs"/>
                  </a:rPr>
                  <a:t>两个质点 </a:t>
                </a:r>
                <a:r>
                  <a:rPr lang="en-US" altLang="zh-CN" b="0" i="0">
                    <a:latin typeface="Cambria Math" panose="02040503050406030204" pitchFamily="18" charset="0"/>
                  </a:rPr>
                  <a:t>𝑝_1</a:t>
                </a:r>
                <a:r>
                  <a:rPr lang="zh-CN" altLang="en-US" sz="1200" b="0" i="0" kern="1200" dirty="0">
                    <a:solidFill>
                      <a:schemeClr val="tx1"/>
                    </a:solidFill>
                    <a:effectLst/>
                    <a:latin typeface="+mn-lt"/>
                    <a:ea typeface="+mn-ea"/>
                    <a:cs typeface="+mn-cs"/>
                  </a:rPr>
                  <a:t> 和 </a:t>
                </a:r>
                <a:r>
                  <a:rPr lang="en-US" altLang="zh-CN" b="0" i="0">
                    <a:latin typeface="Cambria Math" panose="02040503050406030204" pitchFamily="18" charset="0"/>
                  </a:rPr>
                  <a:t>𝑝_2</a:t>
                </a:r>
                <a:r>
                  <a:rPr lang="zh-CN" altLang="en-US" sz="1200" b="0" i="0" kern="1200" dirty="0">
                    <a:solidFill>
                      <a:schemeClr val="tx1"/>
                    </a:solidFill>
                    <a:effectLst/>
                    <a:latin typeface="+mn-lt"/>
                    <a:ea typeface="+mn-ea"/>
                    <a:cs typeface="+mn-cs"/>
                  </a:rPr>
                  <a:t>​ ，我们可以设置一个约束，它们两个之间距离必须为 ​ 。那么这个约束就可以写成：</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𝐶(𝑝_1,𝑝_2 )=‖𝑝_1−𝑝_2 ‖−𝑑=0</a:t>
                </a:r>
                <a:endParaRPr lang="en-US" altLang="zh-CN" dirty="0"/>
              </a:p>
              <a:p>
                <a:r>
                  <a:rPr lang="zh-CN" altLang="en-US" sz="1200" b="0" i="0" kern="1200" dirty="0">
                    <a:solidFill>
                      <a:schemeClr val="tx1"/>
                    </a:solidFill>
                    <a:effectLst/>
                    <a:latin typeface="+mn-lt"/>
                    <a:ea typeface="+mn-ea"/>
                    <a:cs typeface="+mn-cs"/>
                  </a:rPr>
                  <a:t>这个距离约束是一个标量函数，也是一个非线性约束。在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里面，一般都会把非线性转换成线性处理。那么如何转换？我们很自然想到通过泰勒展开来近似得到线性部分：</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𝑝)≈𝐶(𝑝)+∇𝐶(𝑝)∙∆𝑝=0</a:t>
                </a:r>
                <a:endParaRPr lang="en-US" altLang="zh-CN" dirty="0"/>
              </a:p>
              <a:p>
                <a:r>
                  <a:rPr lang="zh-CN" altLang="en-US" dirty="0"/>
                  <a:t>把该式与前面约束优化联立方程组，可得：</a:t>
                </a:r>
                <a:endParaRPr lang="en-US" altLang="zh-CN" dirty="0"/>
              </a:p>
              <a:p>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𝐶(𝑝)+∇𝐶(𝑝)∙∆𝑝=0</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∆𝑝=−</a:t>
                </a:r>
                <a:r>
                  <a:rPr lang="el-GR" altLang="zh-CN" i="0">
                    <a:latin typeface="Cambria Math" panose="02040503050406030204" pitchFamily="18" charset="0"/>
                    <a:ea typeface="Cambria Math" panose="02040503050406030204" pitchFamily="18" charset="0"/>
                  </a:rPr>
                  <a:t>λ</a:t>
                </a:r>
                <a:r>
                  <a:rPr lang="en-US" altLang="zh-CN" i="0">
                    <a:latin typeface="Cambria Math" panose="02040503050406030204" pitchFamily="18" charset="0"/>
                    <a:ea typeface="Cambria Math" panose="02040503050406030204" pitchFamily="18" charset="0"/>
                  </a:rPr>
                  <a:t>𝑀</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−1</a:t>
                </a:r>
                <a:r>
                  <a:rPr lang="el-GR" altLang="zh-CN" i="0">
                    <a:latin typeface="Cambria Math" panose="02040503050406030204" pitchFamily="18" charset="0"/>
                    <a:ea typeface="Cambria Math" panose="02040503050406030204" pitchFamily="18" charset="0"/>
                  </a:rPr>
                  <a:t>) ∇</a:t>
                </a:r>
                <a:r>
                  <a:rPr lang="en-US" altLang="zh-CN" i="0">
                    <a:latin typeface="Cambria Math" panose="02040503050406030204" pitchFamily="18" charset="0"/>
                    <a:ea typeface="Cambria Math" panose="02040503050406030204" pitchFamily="18" charset="0"/>
                  </a:rPr>
                  <a:t>𝐶</a:t>
                </a:r>
                <a:r>
                  <a:rPr lang="en-US" altLang="zh-CN" i="0" dirty="0">
                    <a:latin typeface="Cambria Math" panose="02040503050406030204" pitchFamily="18" charset="0"/>
                    <a:ea typeface="Cambria Math" panose="02040503050406030204" pitchFamily="18" charset="0"/>
                  </a:rPr>
                  <a:t>"</a:t>
                </a:r>
                <a:r>
                  <a:rPr lang="en-US" altLang="zh-CN" i="0" dirty="0"/>
                  <a:t> </a:t>
                </a:r>
                <a:r>
                  <a:rPr lang="en-US" altLang="zh-CN" i="0" dirty="0">
                    <a:latin typeface="Cambria Math" panose="02040503050406030204" pitchFamily="18" charset="0"/>
                  </a:rPr>
                  <a:t>" )</a:t>
                </a:r>
                <a:r>
                  <a:rPr lang="en-US" altLang="zh-CN" b="0" i="0">
                    <a:latin typeface="Cambria Math" panose="02040503050406030204" pitchFamily="18" charset="0"/>
                  </a:rPr>
                  <a:t> ┤</a:t>
                </a:r>
                <a:endParaRPr lang="en-US" altLang="zh-CN" dirty="0"/>
              </a:p>
              <a:p>
                <a:r>
                  <a:rPr lang="zh-CN" altLang="en-US" dirty="0"/>
                  <a:t>两个未知数，两个方程，可求得解：</a:t>
                </a:r>
                <a:endParaRPr lang="en-US" altLang="zh-CN" dirty="0"/>
              </a:p>
              <a:p>
                <a:r>
                  <a:rPr lang="en-US" altLang="zh-CN" i="0">
                    <a:latin typeface="Cambria Math" panose="02040503050406030204" pitchFamily="18" charset="0"/>
                  </a:rPr>
                  <a:t>{█(</a:t>
                </a:r>
                <a:r>
                  <a:rPr lang="el-GR" altLang="zh-CN" i="0">
                    <a:latin typeface="Cambria Math" panose="02040503050406030204" pitchFamily="18" charset="0"/>
                  </a:rPr>
                  <a:t>λ</a:t>
                </a:r>
                <a:r>
                  <a:rPr lang="en-US" altLang="zh-CN" i="0">
                    <a:latin typeface="Cambria Math" panose="02040503050406030204" pitchFamily="18" charset="0"/>
                  </a:rPr>
                  <a:t>=(C(𝑝))/(</a:t>
                </a:r>
                <a:r>
                  <a:rPr lang="en-US" altLang="zh-CN" i="0">
                    <a:latin typeface="Cambria Math" panose="02040503050406030204" pitchFamily="18" charset="0"/>
                    <a:ea typeface="Cambria Math" panose="02040503050406030204" pitchFamily="18" charset="0"/>
                  </a:rPr>
                  <a:t>∇𝐶(𝑝) M^(−1) 〖∇𝐶(𝑝)〗^𝑇 )</a:t>
                </a:r>
                <a:r>
                  <a:rPr lang="en-US" altLang="zh-CN" i="0">
                    <a:latin typeface="Cambria Math" panose="02040503050406030204" pitchFamily="18" charset="0"/>
                  </a:rPr>
                  <a:t>=(𝐶(𝑝))/(</a:t>
                </a:r>
                <a:r>
                  <a:rPr lang="zh-CN" altLang="en-US" i="0">
                    <a:latin typeface="Cambria Math" panose="02040503050406030204" pitchFamily="18" charset="0"/>
                  </a:rPr>
                  <a:t>∑129</a:t>
                </a:r>
                <a:r>
                  <a:rPr lang="en-US" altLang="zh-CN" i="0">
                    <a:latin typeface="Cambria Math" panose="02040503050406030204" pitchFamily="18" charset="0"/>
                  </a:rPr>
                  <a:t>_𝑗▒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𝑝_𝑖=−𝑤_𝑖</a:t>
                </a:r>
                <a:r>
                  <a:rPr lang="en-US" altLang="zh-CN" i="0">
                    <a:latin typeface="Cambria Math" panose="02040503050406030204" pitchFamily="18" charset="0"/>
                    <a:ea typeface="Cambria Math" panose="02040503050406030204" pitchFamily="18" charset="0"/>
                  </a:rPr>
                  <a:t> ∇𝐶_(𝑝_𝑖 ) (𝑝)(𝐶(𝑝))/(</a:t>
                </a:r>
                <a:r>
                  <a:rPr lang="zh-CN" altLang="en-US" i="0">
                    <a:latin typeface="Cambria Math" panose="02040503050406030204" pitchFamily="18" charset="0"/>
                    <a:ea typeface="Cambria Math" panose="02040503050406030204" pitchFamily="18" charset="0"/>
                  </a:rPr>
                  <a:t>∑129</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𝑗▒</a:t>
                </a:r>
                <a:r>
                  <a:rPr lang="zh-CN" altLang="en-US" i="0">
                    <a:latin typeface="Cambria Math" panose="02040503050406030204" pitchFamily="18" charset="0"/>
                  </a:rPr>
                  <a:t>〖</a:t>
                </a:r>
                <a:r>
                  <a:rPr lang="en-US" altLang="zh-CN" i="0">
                    <a:latin typeface="Cambria Math" panose="02040503050406030204" pitchFamily="18" charset="0"/>
                  </a:rPr>
                  <a:t>𝑤_𝑗 ‖</a:t>
                </a:r>
                <a:r>
                  <a:rPr lang="en-US" altLang="zh-CN" i="0">
                    <a:latin typeface="Cambria Math" panose="02040503050406030204" pitchFamily="18" charset="0"/>
                    <a:ea typeface="Cambria Math" panose="02040503050406030204" pitchFamily="18" charset="0"/>
                  </a:rPr>
                  <a:t>∇_(</a:t>
                </a:r>
                <a:r>
                  <a:rPr lang="en-US" altLang="zh-CN" i="0">
                    <a:latin typeface="Cambria Math" panose="02040503050406030204" pitchFamily="18" charset="0"/>
                  </a:rPr>
                  <a:t>𝑝_𝑗 ) 𝐶(𝑝)‖^2 </a:t>
                </a:r>
                <a:r>
                  <a:rPr lang="zh-CN" altLang="en-US"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zh-CN" altLang="en-US" i="0" dirty="0">
                    <a:latin typeface="Cambria Math" panose="02040503050406030204" pitchFamily="18" charset="0"/>
                    <a:ea typeface="Cambria Math" panose="02040503050406030204" pitchFamily="18" charset="0"/>
                  </a:rPr>
                  <a:t> "</a:t>
                </a:r>
                <a:r>
                  <a:rPr lang="zh-CN" altLang="en-US" i="0" dirty="0"/>
                  <a:t> </a:t>
                </a:r>
                <a:r>
                  <a:rPr lang="zh-CN" altLang="en-US" i="0" dirty="0">
                    <a:latin typeface="Cambria Math" panose="02040503050406030204" pitchFamily="18" charset="0"/>
                  </a:rPr>
                  <a:t>" )┤</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62</a:t>
            </a:fld>
            <a:endParaRPr lang="zh-CN" altLang="en-US"/>
          </a:p>
        </p:txBody>
      </p:sp>
    </p:spTree>
    <p:extLst>
      <p:ext uri="{BB962C8B-B14F-4D97-AF65-F5344CB8AC3E}">
        <p14:creationId xmlns:p14="http://schemas.microsoft.com/office/powerpoint/2010/main" val="3917110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63</a:t>
            </a:fld>
            <a:endParaRPr lang="zh-CN" altLang="en-US"/>
          </a:p>
        </p:txBody>
      </p:sp>
    </p:spTree>
    <p:extLst>
      <p:ext uri="{BB962C8B-B14F-4D97-AF65-F5344CB8AC3E}">
        <p14:creationId xmlns:p14="http://schemas.microsoft.com/office/powerpoint/2010/main" val="642712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64</a:t>
            </a:fld>
            <a:endParaRPr lang="zh-CN" altLang="en-US"/>
          </a:p>
        </p:txBody>
      </p:sp>
    </p:spTree>
    <p:extLst>
      <p:ext uri="{BB962C8B-B14F-4D97-AF65-F5344CB8AC3E}">
        <p14:creationId xmlns:p14="http://schemas.microsoft.com/office/powerpoint/2010/main" val="663414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、直接求解法：就是求出</a:t>
            </a:r>
            <a:r>
              <a:rPr lang="en-US" altLang="zh-CN" dirty="0"/>
              <a:t>A</a:t>
            </a:r>
            <a:r>
              <a:rPr lang="zh-CN" altLang="en-US" dirty="0"/>
              <a:t>矩阵的逆，然后解方程组</a:t>
            </a:r>
            <a:endParaRPr lang="en-US" altLang="zh-CN" dirty="0"/>
          </a:p>
          <a:p>
            <a:r>
              <a:rPr lang="en-US" altLang="zh-CN" dirty="0"/>
              <a:t>2</a:t>
            </a:r>
            <a:r>
              <a:rPr lang="zh-CN" altLang="en-US" dirty="0"/>
              <a:t>、雅可比迭代法：右上角角标表示迭代次数，而非指数。在每一次迭代中，上一次算出的</a:t>
            </a:r>
            <a:r>
              <a:rPr lang="en-US" altLang="zh-CN" dirty="0"/>
              <a:t>x</a:t>
            </a:r>
            <a:r>
              <a:rPr lang="zh-CN" altLang="en-US" dirty="0"/>
              <a:t>被用在右侧，用来算出左侧新的</a:t>
            </a:r>
            <a:r>
              <a:rPr lang="en-US" altLang="zh-CN" dirty="0"/>
              <a:t>x</a:t>
            </a:r>
            <a:r>
              <a:rPr lang="zh-CN" altLang="en-US" dirty="0"/>
              <a:t>。既然是迭代，顾名思义，大部分情况下都是依赖迭代收敛用近似解来逼近精确解，迭代次数越多越靠近精确解。</a:t>
            </a:r>
            <a:endParaRPr lang="en-US" altLang="zh-CN" dirty="0"/>
          </a:p>
          <a:p>
            <a:r>
              <a:rPr lang="en-US" altLang="zh-CN" dirty="0"/>
              <a:t>3</a:t>
            </a:r>
            <a:r>
              <a:rPr lang="zh-CN" altLang="en-US" dirty="0"/>
              <a:t>、高斯</a:t>
            </a:r>
            <a:r>
              <a:rPr lang="en-US" altLang="zh-CN" dirty="0"/>
              <a:t>-</a:t>
            </a:r>
            <a:r>
              <a:rPr lang="zh-CN" altLang="en-US" dirty="0"/>
              <a:t>赛德尔迭代：跟雅可比不同，这里每一次迭代的结果用到下一个迭代里，进一步提高精度，并且加快收敛速度。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66</a:t>
            </a:fld>
            <a:endParaRPr lang="zh-CN" altLang="en-US"/>
          </a:p>
        </p:txBody>
      </p:sp>
    </p:spTree>
    <p:extLst>
      <p:ext uri="{BB962C8B-B14F-4D97-AF65-F5344CB8AC3E}">
        <p14:creationId xmlns:p14="http://schemas.microsoft.com/office/powerpoint/2010/main" val="283537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2021/6/23</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2021/6/23</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2021/6/23</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2021/6/23</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2021/6/23</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2021/6/23</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2021/6/23</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2021/6/23</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2021/6/23</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2021/6/23</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2021/6/23</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80.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12.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0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10.png"/><Relationship Id="rId7" Type="http://schemas.openxmlformats.org/officeDocument/2006/relationships/image" Target="../media/image22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250.png"/><Relationship Id="rId4" Type="http://schemas.openxmlformats.org/officeDocument/2006/relationships/image" Target="../media/image97.png"/><Relationship Id="rId9" Type="http://schemas.openxmlformats.org/officeDocument/2006/relationships/image" Target="../media/image240.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6.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png"/><Relationship Id="rId11" Type="http://schemas.openxmlformats.org/officeDocument/2006/relationships/image" Target="../media/image114.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57.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9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8.png"/><Relationship Id="rId7"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19.png"/><Relationship Id="rId9" Type="http://schemas.openxmlformats.org/officeDocument/2006/relationships/image" Target="../media/image125.png"/></Relationships>
</file>

<file path=ppt/slides/_rels/slide6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png"/><Relationship Id="rId7"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31.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4.png"/></Relationships>
</file>

<file path=ppt/slides/_rels/slide65.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10F8979-AF3D-4B98-9C08-4B95B61E0026}"/>
              </a:ext>
            </a:extLst>
          </p:cNvPr>
          <p:cNvGrpSpPr/>
          <p:nvPr/>
        </p:nvGrpSpPr>
        <p:grpSpPr>
          <a:xfrm>
            <a:off x="8007649" y="2243140"/>
            <a:ext cx="2828682" cy="1758154"/>
            <a:chOff x="7481869" y="2278441"/>
            <a:chExt cx="2828682" cy="1758154"/>
          </a:xfrm>
        </p:grpSpPr>
        <p:sp>
          <p:nvSpPr>
            <p:cNvPr id="5" name="椭圆 4">
              <a:extLst>
                <a:ext uri="{FF2B5EF4-FFF2-40B4-BE49-F238E27FC236}">
                  <a16:creationId xmlns:a16="http://schemas.microsoft.com/office/drawing/2014/main" id="{A0F6692B-BD77-4768-8444-7F96E7B32D72}"/>
                </a:ext>
              </a:extLst>
            </p:cNvPr>
            <p:cNvSpPr/>
            <p:nvPr/>
          </p:nvSpPr>
          <p:spPr>
            <a:xfrm>
              <a:off x="8320067" y="295471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042652" y="2680077"/>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8662970" y="2509818"/>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8520093" y="2278441"/>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7703324" y="2347597"/>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7738449" y="2545140"/>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7481869" y="3129341"/>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120170" y="3137278"/>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7872989" y="3585943"/>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8529618" y="3634959"/>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8879591" y="3557665"/>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8947382" y="3465295"/>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237821" y="2441221"/>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237821" y="2441221"/>
                  <a:ext cx="1072730" cy="575479"/>
                </a:xfrm>
                <a:prstGeom prst="rect">
                  <a:avLst/>
                </a:prstGeom>
                <a:blipFill>
                  <a:blip r:embed="rId4"/>
                  <a:stretch>
                    <a:fillRect t="-3191" r="-10795" b="-2872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zh-CN" altLang="en-US" i="1">
                          <a:latin typeface="Cambria Math" panose="02040503050406030204" pitchFamily="18" charset="0"/>
                          <a:ea typeface="Cambria Math" panose="02040503050406030204" pitchFamily="18" charset="0"/>
                        </a:rPr>
                        <m:t>𝕍</m:t>
                      </m:r>
                    </m:oMath>
                  </m:oMathPara>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ln w="15875"/>
              <a:effectLst>
                <a:outerShdw blurRad="50800" dist="50800" dir="5400000" algn="ctr" rotWithShape="0">
                  <a:schemeClr val="tx1">
                    <a:lumMod val="50000"/>
                    <a:lumOff val="5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31223" cy="400110"/>
              </a:xfrm>
              <a:prstGeom prst="rect">
                <a:avLst/>
              </a:prstGeom>
            </p:spPr>
            <p:txBody>
              <a:bodyPr wrap="none">
                <a:spAutoFit/>
              </a:bodyPr>
              <a:lstStyle/>
              <a:p>
                <a14:m>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𝑵</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31223" cy="400110"/>
              </a:xfrm>
              <a:prstGeom prst="rect">
                <a:avLst/>
              </a:prstGeom>
              <a:blipFill>
                <a:blip r:embed="rId4"/>
                <a:stretch>
                  <a:fillRect t="-7576" r="-1207"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restitution</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friction</a:t>
            </a:r>
            <a:endParaRPr lang="zh-CN" altLang="en-US"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𝑙</m:t>
                        </m:r>
                      </m:oMath>
                    </m:oMathPara>
                  </a14:m>
                  <a:endParaRPr lang="zh-CN" altLang="en-US" dirty="0">
                    <a:solidFill>
                      <a:srgbClr val="FF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4500642"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4500642"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629731" y="488839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430326FD-5BCF-4A68-A02B-A6A24E9F5871}"/>
              </a:ext>
            </a:extLst>
          </p:cNvPr>
          <p:cNvGrpSpPr/>
          <p:nvPr/>
        </p:nvGrpSpPr>
        <p:grpSpPr>
          <a:xfrm>
            <a:off x="5476775" y="1934678"/>
            <a:ext cx="6169793" cy="2634449"/>
            <a:chOff x="5476775" y="1934678"/>
            <a:chExt cx="6169793" cy="2634449"/>
          </a:xfrm>
        </p:grpSpPr>
        <p:sp>
          <p:nvSpPr>
            <p:cNvPr id="19" name="矩形: 圆角 18">
              <a:extLst>
                <a:ext uri="{FF2B5EF4-FFF2-40B4-BE49-F238E27FC236}">
                  <a16:creationId xmlns:a16="http://schemas.microsoft.com/office/drawing/2014/main" id="{DBE8BAAD-3281-4197-8756-3D11752841E0}"/>
                </a:ext>
              </a:extLst>
            </p:cNvPr>
            <p:cNvSpPr/>
            <p:nvPr/>
          </p:nvSpPr>
          <p:spPr>
            <a:xfrm>
              <a:off x="5476775" y="1934678"/>
              <a:ext cx="6169793" cy="2634449"/>
            </a:xfrm>
            <a:prstGeom prst="roundRect">
              <a:avLst>
                <a:gd name="adj" fmla="val 5987"/>
              </a:avLst>
            </a:prstGeom>
            <a:solidFill>
              <a:schemeClr val="accent5">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2984847"/>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𝐹</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2984847"/>
                  <a:ext cx="5722190" cy="1584280"/>
                </a:xfrm>
                <a:prstGeom prst="rect">
                  <a:avLst/>
                </a:prstGeom>
                <a:blipFill>
                  <a:blip r:embed="rId7"/>
                  <a:stretch>
                    <a:fillRect l="-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5631610" y="2084139"/>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5631610" y="2084139"/>
                  <a:ext cx="5637569" cy="382412"/>
                </a:xfrm>
                <a:prstGeom prst="rect">
                  <a:avLst/>
                </a:prstGeom>
                <a:blipFill>
                  <a:blip r:embed="rId8"/>
                  <a:stretch>
                    <a:fillRect t="-19048" r="-216" b="-2381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10F278EF-7DC2-4C73-B1B9-C8B1CFBE9C46}"/>
                  </a:ext>
                </a:extLst>
              </p:cNvPr>
              <p:cNvSpPr/>
              <p:nvPr/>
            </p:nvSpPr>
            <p:spPr>
              <a:xfrm>
                <a:off x="838200" y="5661878"/>
                <a:ext cx="1789016" cy="369332"/>
              </a:xfrm>
              <a:prstGeom prst="rect">
                <a:avLst/>
              </a:prstGeom>
            </p:spPr>
            <p:txBody>
              <a:bodyPr wrap="none">
                <a:spAutoFit/>
              </a:bodyPr>
              <a:lstStyle/>
              <a:p>
                <a:r>
                  <a:rPr lang="zh-CN" altLang="en-US" dirty="0"/>
                  <a:t>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e>
                    </m:d>
                    <m:r>
                      <a:rPr lang="en-US" altLang="zh-CN" b="0" i="1" smtClean="0">
                        <a:latin typeface="Cambria Math" panose="02040503050406030204" pitchFamily="18" charset="0"/>
                      </a:rPr>
                      <m:t>=0</m:t>
                    </m:r>
                  </m:oMath>
                </a14:m>
                <a:endParaRPr lang="en-US" altLang="zh-CN" b="0" i="0" dirty="0">
                  <a:latin typeface="Cambria Math" panose="02040503050406030204" pitchFamily="18" charset="0"/>
                </a:endParaRPr>
              </a:p>
            </p:txBody>
          </p:sp>
        </mc:Choice>
        <mc:Fallback xmlns="">
          <p:sp>
            <p:nvSpPr>
              <p:cNvPr id="22" name="矩形 21">
                <a:extLst>
                  <a:ext uri="{FF2B5EF4-FFF2-40B4-BE49-F238E27FC236}">
                    <a16:creationId xmlns:a16="http://schemas.microsoft.com/office/drawing/2014/main" id="{10F278EF-7DC2-4C73-B1B9-C8B1CFBE9C46}"/>
                  </a:ext>
                </a:extLst>
              </p:cNvPr>
              <p:cNvSpPr>
                <a:spLocks noRot="1" noChangeAspect="1" noMove="1" noResize="1" noEditPoints="1" noAdjustHandles="1" noChangeArrowheads="1" noChangeShapeType="1" noTextEdit="1"/>
              </p:cNvSpPr>
              <p:nvPr/>
            </p:nvSpPr>
            <p:spPr>
              <a:xfrm>
                <a:off x="838200" y="5661878"/>
                <a:ext cx="1789016" cy="369332"/>
              </a:xfrm>
              <a:prstGeom prst="rect">
                <a:avLst/>
              </a:prstGeom>
              <a:blipFill>
                <a:blip r:embed="rId9"/>
                <a:stretch>
                  <a:fillRect l="-307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6B8D523-DE62-44E5-8FB6-1E38E2EA11EC}"/>
                  </a:ext>
                </a:extLst>
              </p:cNvPr>
              <p:cNvSpPr/>
              <p:nvPr/>
            </p:nvSpPr>
            <p:spPr>
              <a:xfrm>
                <a:off x="838200" y="6123543"/>
                <a:ext cx="3498763" cy="369332"/>
              </a:xfrm>
              <a:prstGeom prst="rect">
                <a:avLst/>
              </a:prstGeom>
            </p:spPr>
            <p:txBody>
              <a:bodyPr wrap="square">
                <a:spAutoFit/>
              </a:bodyPr>
              <a:lstStyle/>
              <a:p>
                <a14:m>
                  <m:oMath xmlns:m="http://schemas.openxmlformats.org/officeDocument/2006/math">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oMath>
                </a14:m>
                <a:r>
                  <a:rPr lang="en-US" altLang="zh-CN" dirty="0">
                    <a:latin typeface="Cambria Math" panose="02040503050406030204" pitchFamily="18" charset="0"/>
                  </a:rPr>
                  <a:t> </a:t>
                </a:r>
                <a:r>
                  <a:rPr lang="zh-CN" altLang="en-US" dirty="0">
                    <a:latin typeface="Cambria Math" panose="02040503050406030204" pitchFamily="18" charset="0"/>
                  </a:rPr>
                  <a:t>满足约：</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zh-CN" altLang="en-US" dirty="0"/>
              </a:p>
            </p:txBody>
          </p:sp>
        </mc:Choice>
        <mc:Fallback xmlns="">
          <p:sp>
            <p:nvSpPr>
              <p:cNvPr id="23" name="矩形 22">
                <a:extLst>
                  <a:ext uri="{FF2B5EF4-FFF2-40B4-BE49-F238E27FC236}">
                    <a16:creationId xmlns:a16="http://schemas.microsoft.com/office/drawing/2014/main" id="{C6B8D523-DE62-44E5-8FB6-1E38E2EA11EC}"/>
                  </a:ext>
                </a:extLst>
              </p:cNvPr>
              <p:cNvSpPr>
                <a:spLocks noRot="1" noChangeAspect="1" noMove="1" noResize="1" noEditPoints="1" noAdjustHandles="1" noChangeArrowheads="1" noChangeShapeType="1" noTextEdit="1"/>
              </p:cNvSpPr>
              <p:nvPr/>
            </p:nvSpPr>
            <p:spPr>
              <a:xfrm>
                <a:off x="838200" y="6123543"/>
                <a:ext cx="3498763" cy="369332"/>
              </a:xfrm>
              <a:prstGeom prst="rect">
                <a:avLst/>
              </a:prstGeom>
              <a:blipFill>
                <a:blip r:embed="rId10"/>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grpSp>
        <p:nvGrpSpPr>
          <p:cNvPr id="52" name="组合 51">
            <a:extLst>
              <a:ext uri="{FF2B5EF4-FFF2-40B4-BE49-F238E27FC236}">
                <a16:creationId xmlns:a16="http://schemas.microsoft.com/office/drawing/2014/main" id="{763B35F1-E8F3-4C12-8052-DD08A5B42884}"/>
              </a:ext>
            </a:extLst>
          </p:cNvPr>
          <p:cNvGrpSpPr/>
          <p:nvPr/>
        </p:nvGrpSpPr>
        <p:grpSpPr>
          <a:xfrm>
            <a:off x="6391174" y="4360244"/>
            <a:ext cx="4300259" cy="2310063"/>
            <a:chOff x="6391174" y="4360244"/>
            <a:chExt cx="4300259" cy="2310063"/>
          </a:xfrm>
        </p:grpSpPr>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gr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375304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630173" y="3503463"/>
            <a:ext cx="4363086" cy="3173153"/>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343416" y="3462923"/>
            <a:ext cx="4363086" cy="3173153"/>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31317-1060-4101-BADA-DFB632EFAFE1}"/>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5D8467C-A3AB-4005-A028-33C706517E1C}"/>
                  </a:ext>
                </a:extLst>
              </p:cNvPr>
              <p:cNvSpPr>
                <a:spLocks noGrp="1"/>
              </p:cNvSpPr>
              <p:nvPr>
                <p:ph sz="half" idx="1"/>
              </p:nvPr>
            </p:nvSpPr>
            <p:spPr>
              <a:xfrm>
                <a:off x="838199" y="1825625"/>
                <a:ext cx="9672587" cy="4351338"/>
              </a:xfrm>
            </p:spPr>
            <p:txBody>
              <a:bodyPr>
                <a:normAutofit fontScale="85000" lnSpcReduction="10000"/>
              </a:bodyPr>
              <a:lstStyle/>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smtClean="0">
                                <a:solidFill>
                                  <a:srgbClr val="C00000"/>
                                </a:solidFill>
                                <a:latin typeface="Cambria Math" panose="02040503050406030204" pitchFamily="18" charset="0"/>
                                <a:ea typeface="Cambria Math" panose="02040503050406030204" pitchFamily="18" charset="0"/>
                              </a:rPr>
                              <m:t>        </m:t>
                            </m:r>
                            <m:r>
                              <a:rPr lang="en-US" altLang="zh-CN" b="0" i="1" smtClean="0">
                                <a:solidFill>
                                  <a:schemeClr val="tx1"/>
                                </a:solidFill>
                                <a:latin typeface="Cambria Math" panose="02040503050406030204" pitchFamily="18" charset="0"/>
                                <a:ea typeface="Cambria Math" panose="02040503050406030204" pitchFamily="18" charset="0"/>
                              </a:rPr>
                              <m:t>(1)</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r>
                              <a:rPr lang="en-US" altLang="zh-CN" b="0" i="1" smtClean="0">
                                <a:latin typeface="Cambria Math" panose="02040503050406030204" pitchFamily="18" charset="0"/>
                                <a:ea typeface="Cambria Math" panose="02040503050406030204" pitchFamily="18" charset="0"/>
                              </a:rPr>
                              <m:t>                  (2)</m:t>
                            </m:r>
                          </m:e>
                        </m:eqArr>
                      </m:e>
                    </m:d>
                  </m:oMath>
                </a14:m>
                <a:endParaRPr lang="en-US" altLang="zh-CN" dirty="0"/>
              </a:p>
              <a:p>
                <a:r>
                  <a:rPr lang="zh-CN" altLang="en-US" dirty="0"/>
                  <a:t>泰勒展开</a:t>
                </a:r>
                <a:endParaRPr lang="en-US" altLang="zh-CN" dirty="0"/>
              </a:p>
              <a:p>
                <a:pPr lvl="1"/>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r>
                              <a:rPr lang="en-US" altLang="zh-CN" b="0" i="1" smtClean="0">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b="1" i="1">
                                    <a:latin typeface="Cambria Math" panose="02040503050406030204" pitchFamily="18" charset="0"/>
                                  </a:rPr>
                                  <m:t>𝒑</m:t>
                                </m:r>
                                <m:r>
                                  <a:rPr lang="en-US" altLang="zh-CN" i="1">
                                    <a:latin typeface="Cambria Math" panose="02040503050406030204" pitchFamily="18" charset="0"/>
                                  </a:rPr>
                                  <m:t>)</m:t>
                                </m:r>
                              </m:num>
                              <m:den>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sSup>
                                  <m:sSupPr>
                                    <m:ctrlPr>
                                      <a:rPr lang="en-US"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den>
                            </m:f>
                            <m:r>
                              <a:rPr lang="en-US" altLang="zh-CN" b="0" i="1" smtClean="0">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e>
                        </m:eqArr>
                      </m:e>
                    </m:d>
                  </m:oMath>
                </a14:m>
                <a:endParaRPr lang="zh-CN" altLang="en-US" dirty="0"/>
              </a:p>
            </p:txBody>
          </p:sp>
        </mc:Choice>
        <mc:Fallback>
          <p:sp>
            <p:nvSpPr>
              <p:cNvPr id="3" name="内容占位符 2">
                <a:extLst>
                  <a:ext uri="{FF2B5EF4-FFF2-40B4-BE49-F238E27FC236}">
                    <a16:creationId xmlns:a16="http://schemas.microsoft.com/office/drawing/2014/main" id="{C5D8467C-A3AB-4005-A028-33C706517E1C}"/>
                  </a:ext>
                </a:extLst>
              </p:cNvPr>
              <p:cNvSpPr>
                <a:spLocks noGrp="1" noRot="1" noChangeAspect="1" noMove="1" noResize="1" noEditPoints="1" noAdjustHandles="1" noChangeArrowheads="1" noChangeShapeType="1" noTextEdit="1"/>
              </p:cNvSpPr>
              <p:nvPr>
                <p:ph sz="half" idx="1"/>
              </p:nvPr>
            </p:nvSpPr>
            <p:spPr>
              <a:xfrm>
                <a:off x="838199" y="1825625"/>
                <a:ext cx="9672587" cy="4351338"/>
              </a:xfrm>
              <a:blipFill>
                <a:blip r:embed="rId2"/>
                <a:stretch>
                  <a:fillRect l="-8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8644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4797852"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4797852"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𝑛</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𝑛</m:t>
                    </m:r>
                  </m:oMath>
                </a14:m>
                <a:r>
                  <a:rPr lang="zh-CN" altLang="en-US" dirty="0"/>
                  <a:t>个粒子受</a:t>
                </a:r>
                <a14:m>
                  <m:oMath xmlns:m="http://schemas.openxmlformats.org/officeDocument/2006/math">
                    <m:r>
                      <a:rPr lang="en-US" altLang="zh-CN" b="0" i="1" smtClean="0">
                        <a:latin typeface="Cambria Math" panose="02040503050406030204" pitchFamily="18" charset="0"/>
                      </a:rPr>
                      <m:t>𝑚</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lvl="1"/>
                <a:r>
                  <a:rPr lang="zh-CN" altLang="en-US" dirty="0"/>
                  <a:t>高斯赛德尔迭代</a:t>
                </a:r>
                <a:endParaRPr lang="en-US" altLang="zh-CN" dirty="0"/>
              </a:p>
              <a:p>
                <a:pPr lvl="1"/>
                <a:r>
                  <a:rPr lang="zh-CN" altLang="en-US" dirty="0"/>
                  <a:t>雅可比迭代</a:t>
                </a:r>
                <a:endParaRPr lang="en-US" altLang="zh-CN" dirty="0"/>
              </a:p>
            </p:txBody>
          </p:sp>
        </mc:Choice>
        <mc:Fallback>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t="-140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9285692" y="2673231"/>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2E1131BE-9A9D-4B96-A297-3BE5BD32E87F}"/>
                  </a:ext>
                </a:extLst>
              </p:cNvPr>
              <p:cNvSpPr/>
              <p:nvPr/>
            </p:nvSpPr>
            <p:spPr>
              <a:xfrm>
                <a:off x="5382200" y="3061349"/>
                <a:ext cx="366032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𝑚</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e>
                          </m:d>
                        </m:e>
                      </m:eqArr>
                    </m:oMath>
                  </m:oMathPara>
                </a14:m>
                <a:endParaRPr lang="zh-CN" altLang="en-US" sz="2000" dirty="0"/>
              </a:p>
            </p:txBody>
          </p:sp>
        </mc:Choice>
        <mc:Fallback>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382200" y="3061349"/>
                <a:ext cx="366032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577158" y="1910641"/>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577158" y="1910641"/>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84647F0A-777D-47C3-AC65-924D66AE092D}"/>
                  </a:ext>
                </a:extLst>
              </p:cNvPr>
              <p:cNvSpPr/>
              <p:nvPr/>
            </p:nvSpPr>
            <p:spPr>
              <a:xfrm>
                <a:off x="5374161"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r>
                            <a:rPr lang="en-US" altLang="zh-CN" sz="2000" b="1" i="1">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e>
                      </m:d>
                    </m:oMath>
                  </m:oMathPara>
                </a14:m>
                <a:endParaRPr lang="zh-CN" altLang="en-US" sz="2000" dirty="0"/>
              </a:p>
            </p:txBody>
          </p:sp>
        </mc:Choice>
        <mc:Fallback>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374161"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DD4A48DC-DAA7-4E37-AB1F-B2B9A77454E7}"/>
              </a:ext>
            </a:extLst>
          </p:cNvPr>
          <p:cNvPicPr>
            <a:picLocks noChangeAspect="1"/>
          </p:cNvPicPr>
          <p:nvPr/>
        </p:nvPicPr>
        <p:blipFill>
          <a:blip r:embed="rId12"/>
          <a:stretch>
            <a:fillRect/>
          </a:stretch>
        </p:blipFill>
        <p:spPr>
          <a:xfrm>
            <a:off x="4025900" y="4838562"/>
            <a:ext cx="3552826" cy="1849534"/>
          </a:xfrm>
          <a:prstGeom prst="rect">
            <a:avLst/>
          </a:prstGeom>
        </p:spPr>
      </p:pic>
      <p:pic>
        <p:nvPicPr>
          <p:cNvPr id="46" name="图片 45">
            <a:extLst>
              <a:ext uri="{FF2B5EF4-FFF2-40B4-BE49-F238E27FC236}">
                <a16:creationId xmlns:a16="http://schemas.microsoft.com/office/drawing/2014/main" id="{12AC8F03-68E9-42BA-9789-957584487BAE}"/>
              </a:ext>
            </a:extLst>
          </p:cNvPr>
          <p:cNvPicPr>
            <a:picLocks noChangeAspect="1"/>
          </p:cNvPicPr>
          <p:nvPr/>
        </p:nvPicPr>
        <p:blipFill>
          <a:blip r:embed="rId13"/>
          <a:stretch>
            <a:fillRect/>
          </a:stretch>
        </p:blipFill>
        <p:spPr>
          <a:xfrm>
            <a:off x="7800975" y="4838562"/>
            <a:ext cx="3552825" cy="1838325"/>
          </a:xfrm>
          <a:prstGeom prst="rect">
            <a:avLst/>
          </a:prstGeom>
        </p:spPr>
      </p:pic>
    </p:spTree>
    <p:extLst>
      <p:ext uri="{BB962C8B-B14F-4D97-AF65-F5344CB8AC3E}">
        <p14:creationId xmlns:p14="http://schemas.microsoft.com/office/powerpoint/2010/main" val="77234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endParaRPr lang="zh-CN" altLang="en-US"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2B8F425E-65A2-4541-B947-1027DECAE1CE}"/>
              </a:ext>
            </a:extLst>
          </p:cNvPr>
          <p:cNvPicPr>
            <a:picLocks noChangeAspect="1"/>
          </p:cNvPicPr>
          <p:nvPr/>
        </p:nvPicPr>
        <p:blipFill>
          <a:blip r:embed="rId4"/>
          <a:stretch>
            <a:fillRect/>
          </a:stretch>
        </p:blipFill>
        <p:spPr>
          <a:xfrm>
            <a:off x="7200900" y="2120900"/>
            <a:ext cx="4152900" cy="4371975"/>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CC88D-58C2-419D-86F3-BA7371F759B9}"/>
              </a:ext>
            </a:extLst>
          </p:cNvPr>
          <p:cNvSpPr>
            <a:spLocks noGrp="1"/>
          </p:cNvSpPr>
          <p:nvPr>
            <p:ph type="title"/>
          </p:nvPr>
        </p:nvSpPr>
        <p:spPr/>
        <p:txBody>
          <a:bodyPr/>
          <a:lstStyle/>
          <a:p>
            <a:r>
              <a:rPr lang="en-US" altLang="zh-CN" dirty="0"/>
              <a:t>PBF——</a:t>
            </a:r>
            <a:r>
              <a:rPr lang="zh-CN" altLang="en-US" dirty="0"/>
              <a:t>边界处理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3F0FE4-F4D1-4FEB-8803-ABEEBB4A71B4}"/>
                  </a:ext>
                </a:extLst>
              </p:cNvPr>
              <p:cNvSpPr>
                <a:spLocks noGrp="1"/>
              </p:cNvSpPr>
              <p:nvPr>
                <p:ph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r>
                      <a:rPr lang="en-US" altLang="zh-CN" b="0" i="1" smtClean="0">
                        <a:latin typeface="Cambria Math" panose="02040503050406030204" pitchFamily="18" charset="0"/>
                      </a:rPr>
                      <m:t>+</m:t>
                    </m:r>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𝑘</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ψ</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𝑖𝑘</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ψ</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num>
                      <m:den>
                        <m:nary>
                          <m:naryPr>
                            <m:chr m:val="∑"/>
                            <m:limLoc m:val="undOvr"/>
                            <m:grow m:val="on"/>
                            <m:supHide m:val="on"/>
                            <m:ctrlPr>
                              <a:rPr lang="zh-CN" altLang="en-US" i="1">
                                <a:latin typeface="Cambria Math" panose="02040503050406030204" pitchFamily="18" charset="0"/>
                              </a:rPr>
                            </m:ctrlPr>
                          </m:naryPr>
                          <m:sub>
                            <m:r>
                              <a:rPr lang="en-US" altLang="zh-CN" b="0" i="1" smtClean="0">
                                <a:latin typeface="Cambria Math" panose="02040503050406030204" pitchFamily="18" charset="0"/>
                              </a:rPr>
                              <m:t>𝑙</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𝑘𝑙</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den>
                    </m:f>
                  </m:oMath>
                </a14:m>
                <a:endParaRPr lang="en-US" altLang="zh-CN" dirty="0"/>
              </a:p>
              <a:p>
                <a14:m>
                  <m:oMath xmlns:m="http://schemas.openxmlformats.org/officeDocument/2006/math">
                    <m:r>
                      <a:rPr lang="en-US" altLang="zh-CN" b="0" i="1" smtClean="0">
                        <a:latin typeface="Cambria Math" panose="02040503050406030204" pitchFamily="18" charset="0"/>
                      </a:rPr>
                      <m:t>𝑘</m:t>
                    </m:r>
                  </m:oMath>
                </a14:m>
                <a:r>
                  <a:rPr lang="zh-CN" altLang="en-US" dirty="0"/>
                  <a:t> 表示固体粒子，质量为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𝑘</m:t>
                            </m:r>
                          </m:sub>
                        </m:sSub>
                      </m:sub>
                    </m:sSub>
                  </m:oMath>
                </a14:m>
                <a:r>
                  <a:rPr lang="zh-CN" altLang="en-US" dirty="0"/>
                  <a:t>，其邻居固体粒子 </a:t>
                </a:r>
                <a14:m>
                  <m:oMath xmlns:m="http://schemas.openxmlformats.org/officeDocument/2006/math">
                    <m:r>
                      <a:rPr lang="en-US" altLang="zh-CN" b="0" i="1" smtClean="0">
                        <a:latin typeface="Cambria Math" panose="02040503050406030204" pitchFamily="18" charset="0"/>
                      </a:rPr>
                      <m:t>𝑙</m:t>
                    </m:r>
                  </m:oMath>
                </a14:m>
                <a:r>
                  <a:rPr lang="zh-CN" altLang="en-US" dirty="0"/>
                  <a:t> 的质量为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𝑚</m:t>
                        </m:r>
                      </m:e>
                      <m: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𝑙</m:t>
                            </m:r>
                          </m:sub>
                        </m:sSub>
                      </m:sub>
                    </m:sSub>
                  </m:oMath>
                </a14:m>
                <a:endParaRPr lang="zh-CN" altLang="en-US" dirty="0"/>
              </a:p>
            </p:txBody>
          </p:sp>
        </mc:Choice>
        <mc:Fallback xmlns="">
          <p:sp>
            <p:nvSpPr>
              <p:cNvPr id="3" name="内容占位符 2">
                <a:extLst>
                  <a:ext uri="{FF2B5EF4-FFF2-40B4-BE49-F238E27FC236}">
                    <a16:creationId xmlns:a16="http://schemas.microsoft.com/office/drawing/2014/main" id="{373F0FE4-F4D1-4FEB-8803-ABEEBB4A71B4}"/>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8002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A91B9-0C6C-48D2-B9AF-1F1A7FF9E1C9}"/>
              </a:ext>
            </a:extLst>
          </p:cNvPr>
          <p:cNvSpPr>
            <a:spLocks noGrp="1"/>
          </p:cNvSpPr>
          <p:nvPr>
            <p:ph type="title"/>
          </p:nvPr>
        </p:nvSpPr>
        <p:spPr/>
        <p:txBody>
          <a:bodyPr/>
          <a:lstStyle/>
          <a:p>
            <a:r>
              <a:rPr lang="en-US" altLang="zh-CN" dirty="0"/>
              <a:t>PBF——Vorticity Confinement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9EB563D-0133-4656-9EFA-DD0BE94657E5}"/>
                  </a:ext>
                </a:extLst>
              </p:cNvPr>
              <p:cNvSpPr>
                <a:spLocks noGrp="1"/>
              </p:cNvSpPr>
              <p:nvPr>
                <p:ph idx="1"/>
              </p:nvPr>
            </p:nvSpPr>
            <p:spPr/>
            <p:txBody>
              <a:bodyPr/>
              <a:lstStyle/>
              <a:p>
                <a:r>
                  <a:rPr lang="zh-CN" altLang="en-US" dirty="0"/>
                  <a:t>阻尼导致能量损耗</a:t>
                </a:r>
                <a:endParaRPr lang="en-US" altLang="zh-CN" dirty="0"/>
              </a:p>
              <a:p>
                <a:r>
                  <a:rPr lang="zh-CN" altLang="en-US" dirty="0"/>
                  <a:t>通过 </a:t>
                </a:r>
                <a:r>
                  <a:rPr lang="en-US" altLang="zh-CN" dirty="0"/>
                  <a:t>Vorticity Confinement </a:t>
                </a:r>
                <a:r>
                  <a:rPr lang="zh-CN" altLang="en-US" dirty="0"/>
                  <a:t>重新注入能量</a:t>
                </a:r>
                <a:endParaRPr lang="en-US" altLang="zh-CN" dirty="0"/>
              </a:p>
              <a:p>
                <a:pPr lvl="1"/>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𝑣𝑜𝑟𝑡𝑖𝑐𝑖𝑡𝑦</m:t>
                        </m:r>
                      </m:sup>
                    </m:sSubSup>
                    <m:r>
                      <a:rPr lang="en-US" altLang="zh-CN" b="0" i="1" smtClean="0">
                        <a:latin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𝜖</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zh-CN" altLang="en-US" b="0" i="1" smtClean="0">
                            <a:latin typeface="Cambria Math" panose="02040503050406030204" pitchFamily="18" charset="0"/>
                            <a:ea typeface="Cambria Math" panose="02040503050406030204" pitchFamily="18" charset="0"/>
                          </a:rPr>
                          <m:t>𝜔</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lvl="1"/>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η</m:t>
                        </m:r>
                      </m:num>
                      <m:den>
                        <m:d>
                          <m:dPr>
                            <m:begChr m:val="‖"/>
                            <m:endChr m:val="‖"/>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rPr>
                              <m:t>η</m:t>
                            </m:r>
                          </m:e>
                        </m:d>
                      </m:den>
                    </m:f>
                  </m:oMath>
                </a14:m>
                <a:r>
                  <a:rPr lang="en-US" altLang="zh-CN" dirty="0"/>
                  <a:t>  </a:t>
                </a:r>
                <a14:m>
                  <m:oMath xmlns:m="http://schemas.openxmlformats.org/officeDocument/2006/math">
                    <m:r>
                      <m:rPr>
                        <m:sty m:val="p"/>
                      </m:rPr>
                      <a:rPr lang="el-GR" altLang="zh-CN" i="1" dirty="0" smtClean="0">
                        <a:latin typeface="Cambria Math" panose="02040503050406030204" pitchFamily="18" charset="0"/>
                      </a:rPr>
                      <m:t>η</m:t>
                    </m:r>
                    <m:r>
                      <a:rPr lang="en-US" altLang="zh-CN" b="0" i="1" dirty="0" smtClean="0">
                        <a:latin typeface="Cambria Math" panose="02040503050406030204" pitchFamily="18" charset="0"/>
                      </a:rPr>
                      <m:t>=</m:t>
                    </m:r>
                    <m:r>
                      <m:rPr>
                        <m:sty m:val="p"/>
                      </m:rP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d>
                          <m:dPr>
                            <m:begChr m:val="‖"/>
                            <m:endChr m:val="‖"/>
                            <m:ctrlPr>
                              <a:rPr lang="en-US" altLang="zh-CN" b="0" i="1" dirty="0" smtClean="0">
                                <a:latin typeface="Cambria Math" panose="02040503050406030204" pitchFamily="18" charset="0"/>
                                <a:ea typeface="Cambria Math" panose="02040503050406030204" pitchFamily="18" charset="0"/>
                              </a:rPr>
                            </m:ctrlPr>
                          </m:dPr>
                          <m:e>
                            <m:r>
                              <a:rPr lang="zh-CN" altLang="en-US" b="0" i="1" dirty="0" smtClean="0">
                                <a:latin typeface="Cambria Math" panose="02040503050406030204" pitchFamily="18" charset="0"/>
                                <a:ea typeface="Cambria Math" panose="02040503050406030204" pitchFamily="18" charset="0"/>
                              </a:rPr>
                              <m:t>𝜔</m:t>
                            </m:r>
                          </m:e>
                        </m:d>
                      </m:e>
                      <m:sub>
                        <m:r>
                          <a:rPr lang="en-US" altLang="zh-CN" b="0" i="1" dirty="0" smtClean="0">
                            <a:latin typeface="Cambria Math" panose="02040503050406030204" pitchFamily="18" charset="0"/>
                            <a:ea typeface="Cambria Math" panose="02040503050406030204" pitchFamily="18" charset="0"/>
                          </a:rPr>
                          <m:t>𝑖</m:t>
                        </m:r>
                      </m:sub>
                    </m:sSub>
                  </m:oMath>
                </a14:m>
                <a:endParaRPr lang="en-US" altLang="zh-CN" dirty="0"/>
              </a:p>
              <a:p>
                <a:pPr lvl="1"/>
                <a:r>
                  <a:rPr lang="zh-CN" altLang="en-US" dirty="0"/>
                  <a:t>粒子 </a:t>
                </a:r>
                <a14:m>
                  <m:oMath xmlns:m="http://schemas.openxmlformats.org/officeDocument/2006/math">
                    <m:r>
                      <a:rPr lang="en-US" altLang="zh-CN" b="0" i="1" smtClean="0">
                        <a:latin typeface="Cambria Math" panose="02040503050406030204" pitchFamily="18" charset="0"/>
                      </a:rPr>
                      <m:t>𝑖</m:t>
                    </m:r>
                  </m:oMath>
                </a14:m>
                <a:r>
                  <a:rPr lang="en-US" altLang="zh-CN" dirty="0"/>
                  <a:t> </a:t>
                </a:r>
                <a:r>
                  <a:rPr lang="zh-CN" altLang="en-US" dirty="0"/>
                  <a:t>的旋度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oMath>
                </a14:m>
                <a:r>
                  <a:rPr lang="en-US" altLang="zh-CN" dirty="0"/>
                  <a:t> </a:t>
                </a:r>
                <a:r>
                  <a:rPr lang="zh-CN" altLang="en-US" dirty="0"/>
                  <a:t>为：</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𝑣</m:t>
                    </m:r>
                    <m:r>
                      <a:rPr lang="en-US" altLang="zh-CN" b="0" i="1" smtClean="0">
                        <a:latin typeface="Cambria Math" panose="02040503050406030204" pitchFamily="18" charset="0"/>
                        <a:ea typeface="Cambria Math" panose="02040503050406030204" pitchFamily="18" charset="0"/>
                      </a:rPr>
                      <m:t>=</m:t>
                    </m:r>
                    <m:nary>
                      <m:naryPr>
                        <m:chr m:val="∑"/>
                        <m:subHide m:val="on"/>
                        <m:supHide m:val="on"/>
                        <m:ctrlPr>
                          <a:rPr lang="en-US" altLang="zh-CN" b="0" i="1" smtClean="0">
                            <a:latin typeface="Cambria Math" panose="02040503050406030204" pitchFamily="18" charset="0"/>
                            <a:ea typeface="Cambria Math" panose="02040503050406030204" pitchFamily="18" charset="0"/>
                          </a:rPr>
                        </m:ctrlPr>
                      </m:naryPr>
                      <m:sub/>
                      <m:sup/>
                      <m:e>
                        <m:r>
                          <a:rPr lang="en-US" altLang="zh-CN" b="0" i="1" smtClean="0">
                            <a:latin typeface="Cambria Math" panose="02040503050406030204" pitchFamily="18" charset="0"/>
                            <a:ea typeface="Cambria Math" panose="02040503050406030204" pitchFamily="18" charset="0"/>
                          </a:rPr>
                          <m:t>𝑗</m:t>
                        </m:r>
                      </m:e>
                    </m:nary>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sub>
                    </m:sSub>
                    <m:r>
                      <a:rPr lang="en-US" altLang="zh-CN" b="0" i="1" smtClean="0">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𝑗</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h</m:t>
                    </m:r>
                    <m:r>
                      <a:rPr lang="en-US" altLang="zh-CN" b="0" i="1" smtClean="0">
                        <a:latin typeface="Cambria Math" panose="02040503050406030204" pitchFamily="18" charset="0"/>
                        <a:ea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69EB563D-0133-4656-9EFA-DD0BE94657E5}"/>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26979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008F5-BA00-4689-BB56-76B52B346C03}"/>
              </a:ext>
            </a:extLst>
          </p:cNvPr>
          <p:cNvSpPr>
            <a:spLocks noGrp="1"/>
          </p:cNvSpPr>
          <p:nvPr>
            <p:ph type="title"/>
          </p:nvPr>
        </p:nvSpPr>
        <p:spPr/>
        <p:txBody>
          <a:bodyPr/>
          <a:lstStyle/>
          <a:p>
            <a:r>
              <a:rPr lang="zh-CN" altLang="en-US" dirty="0"/>
              <a:t>其他约束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DB64EC-D0CC-48B7-8BC6-640C46A51C69}"/>
                  </a:ext>
                </a:extLst>
              </p:cNvPr>
              <p:cNvSpPr>
                <a:spLocks noGrp="1"/>
              </p:cNvSpPr>
              <p:nvPr>
                <p:ph idx="1"/>
              </p:nvPr>
            </p:nvSpPr>
            <p:spPr>
              <a:xfrm>
                <a:off x="826911" y="1825625"/>
                <a:ext cx="10515600" cy="4351338"/>
              </a:xfrm>
            </p:spPr>
            <p:txBody>
              <a:bodyPr/>
              <a:lstStyle/>
              <a:p>
                <a:r>
                  <a:rPr lang="zh-CN" altLang="en-US" dirty="0"/>
                  <a:t>接触约束</a:t>
                </a:r>
                <a:endParaRPr lang="en-US" altLang="zh-CN" dirty="0"/>
              </a:p>
              <a:p>
                <a:pPr lvl="1"/>
                <a:r>
                  <a:rPr lang="en-US" altLang="zh-CN" dirty="0"/>
                  <a:t>Particle-Particle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−2</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r>
                  <a:rPr lang="en-US" altLang="zh-CN" dirty="0"/>
                  <a:t>Particle-Mesh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𝑐𝑜𝑛𝑡𝑎𝑐𝑡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oMath>
                </a14:m>
                <a:endParaRPr lang="en-US" altLang="zh-CN" dirty="0"/>
              </a:p>
              <a:p>
                <a:r>
                  <a:rPr lang="zh-CN" altLang="en-US" dirty="0"/>
                  <a:t>摩擦约束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𝑓𝑟𝑖𝑐𝑡𝑖𝑜𝑛</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oMath>
                </a14:m>
                <a:endParaRPr lang="en-US" altLang="zh-CN" dirty="0"/>
              </a:p>
              <a:p>
                <a:r>
                  <a:rPr lang="zh-CN" altLang="en-US" dirty="0"/>
                  <a:t>刚体约束 </a:t>
                </a:r>
                <a:r>
                  <a:rPr lang="en-US" altLang="zh-CN" dirty="0"/>
                  <a:t>Shape Matching</a:t>
                </a:r>
              </a:p>
              <a:p>
                <a:r>
                  <a:rPr lang="zh-CN" altLang="en-US" dirty="0"/>
                  <a:t>布料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𝑑𝑖𝑠𝑡𝑎𝑛𝑐𝑒</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oMath>
                </a14:m>
                <a:endParaRPr lang="en-US" altLang="zh-CN" dirty="0"/>
              </a:p>
              <a:p>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F6DB64EC-D0CC-48B7-8BC6-640C46A51C69}"/>
                  </a:ext>
                </a:extLst>
              </p:cNvPr>
              <p:cNvSpPr>
                <a:spLocks noGrp="1" noRot="1" noChangeAspect="1" noMove="1" noResize="1" noEditPoints="1" noAdjustHandles="1" noChangeArrowheads="1" noChangeShapeType="1" noTextEdit="1"/>
              </p:cNvSpPr>
              <p:nvPr>
                <p:ph idx="1"/>
              </p:nvPr>
            </p:nvSpPr>
            <p:spPr>
              <a:xfrm>
                <a:off x="826911" y="1825625"/>
                <a:ext cx="10515600" cy="4351338"/>
              </a:xfrm>
              <a:blipFill>
                <a:blip r:embed="rId2"/>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518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51B37-A981-44D5-B6DE-B3DBDE7A9878}"/>
              </a:ext>
            </a:extLst>
          </p:cNvPr>
          <p:cNvSpPr>
            <a:spLocks noGrp="1"/>
          </p:cNvSpPr>
          <p:nvPr>
            <p:ph type="title"/>
          </p:nvPr>
        </p:nvSpPr>
        <p:spPr/>
        <p:txBody>
          <a:bodyPr/>
          <a:lstStyle/>
          <a:p>
            <a:r>
              <a:rPr lang="zh-CN" altLang="en-US" dirty="0"/>
              <a:t>约束投影</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4597C73-23E8-4414-8AC1-749ADF3E5644}"/>
                  </a:ext>
                </a:extLst>
              </p:cNvPr>
              <p:cNvSpPr>
                <a:spLocks noGrp="1"/>
              </p:cNvSpPr>
              <p:nvPr>
                <p:ph idx="1"/>
              </p:nvPr>
            </p:nvSpPr>
            <p:spPr/>
            <p:txBody>
              <a:bodyPr>
                <a:normAutofit fontScale="92500" lnSpcReduction="10000"/>
              </a:bodyPr>
              <a:lstStyle/>
              <a:p>
                <a:r>
                  <a:rPr lang="zh-CN" altLang="en-US" dirty="0"/>
                  <a:t>例子：</a:t>
                </a:r>
                <a:endParaRPr lang="en-US" altLang="zh-CN" dirty="0"/>
              </a:p>
              <a:p>
                <a:pPr lvl="1"/>
                <a:r>
                  <a:rPr lang="zh-CN" altLang="en-US" dirty="0"/>
                  <a:t>两个质点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a14:m>
                <a:r>
                  <a:rPr lang="zh-CN" altLang="en-US" dirty="0"/>
                  <a:t>，设计一个约束，它们两个之间距离为 </a:t>
                </a:r>
                <a14:m>
                  <m:oMath xmlns:m="http://schemas.openxmlformats.org/officeDocument/2006/math">
                    <m:r>
                      <a:rPr lang="en-US" altLang="zh-CN" b="0" i="1" smtClean="0">
                        <a:latin typeface="Cambria Math" panose="02040503050406030204" pitchFamily="18" charset="0"/>
                      </a:rPr>
                      <m:t>𝑑</m:t>
                    </m:r>
                  </m:oMath>
                </a14:m>
                <a:r>
                  <a:rPr lang="zh-CN" altLang="en-US" dirty="0"/>
                  <a:t> ，则约束为：</a:t>
                </a:r>
                <a:endParaRPr lang="en-US" altLang="zh-CN" dirty="0"/>
              </a:p>
              <a:p>
                <a:pPr lvl="2"/>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=0</m:t>
                    </m:r>
                  </m:oMath>
                </a14:m>
                <a:endParaRPr lang="en-US" altLang="zh-CN" dirty="0"/>
              </a:p>
              <a:p>
                <a:pPr lvl="1"/>
                <a:r>
                  <a:rPr lang="zh-CN" altLang="en-US" dirty="0"/>
                  <a:t>距离约束，标量函数，非线性约束</a:t>
                </a:r>
                <a:endParaRPr lang="en-US" altLang="zh-CN" dirty="0"/>
              </a:p>
              <a:p>
                <a:r>
                  <a:rPr lang="en-US" altLang="zh-CN" dirty="0"/>
                  <a:t>PBD </a:t>
                </a:r>
                <a:r>
                  <a:rPr lang="zh-CN" altLang="en-US" dirty="0"/>
                  <a:t>中把非线性转成线性处理，泰勒展开</a:t>
                </a:r>
                <a:endParaRPr lang="en-US" altLang="zh-CN" dirty="0"/>
              </a:p>
              <a:p>
                <a:pPr lvl="1"/>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=0</m:t>
                    </m:r>
                  </m:oMath>
                </a14:m>
                <a:endParaRPr lang="en-US" altLang="zh-CN" dirty="0"/>
              </a:p>
              <a:p>
                <a:pPr lvl="1"/>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smtClean="0">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b="0" i="1" smtClean="0">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44597C73-23E8-4414-8AC1-749ADF3E5644}"/>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23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2E1131BE-9A9D-4B96-A297-3BE5BD32E87F}"/>
                  </a:ext>
                </a:extLst>
              </p:cNvPr>
              <p:cNvSpPr/>
              <p:nvPr/>
            </p:nvSpPr>
            <p:spPr>
              <a:xfrm>
                <a:off x="7469660" y="2470539"/>
                <a:ext cx="366032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𝑚</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e>
                          </m:d>
                        </m:e>
                      </m:eqArr>
                    </m:oMath>
                  </m:oMathPara>
                </a14:m>
                <a:endParaRPr lang="zh-CN" altLang="en-US" sz="2000" dirty="0"/>
              </a:p>
            </p:txBody>
          </p:sp>
        </mc:Choice>
        <mc:Fallback>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7469660" y="2470539"/>
                <a:ext cx="3660321" cy="13440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a:extLst>
                  <a:ext uri="{FF2B5EF4-FFF2-40B4-BE49-F238E27FC236}">
                    <a16:creationId xmlns:a16="http://schemas.microsoft.com/office/drawing/2014/main" id="{3F84E1DB-2DF2-4CF3-B620-65D6AEC8E1C6}"/>
                  </a:ext>
                </a:extLst>
              </p:cNvPr>
              <p:cNvSpPr/>
              <p:nvPr/>
            </p:nvSpPr>
            <p:spPr>
              <a:xfrm>
                <a:off x="-677234" y="3125689"/>
                <a:ext cx="8159639" cy="2632580"/>
              </a:xfrm>
              <a:prstGeom prst="rect">
                <a:avLst/>
              </a:prstGeom>
            </p:spPr>
            <p:txBody>
              <a:bodyPr wrap="square">
                <a:spAutoFit/>
              </a:bodyPr>
              <a:lstStyle/>
              <a:p>
                <a:pPr marL="0" lvl="1"/>
                <a14:m>
                  <m:oMathPara xmlns:m="http://schemas.openxmlformats.org/officeDocument/2006/math">
                    <m:oMathParaPr>
                      <m:jc m:val="centerGroup"/>
                    </m:oMathParaPr>
                    <m:oMath xmlns:m="http://schemas.openxmlformats.org/officeDocument/2006/math">
                      <m:limLow>
                        <m:limLowPr>
                          <m:ctrlPr>
                            <a:rPr lang="en-US" altLang="zh-CN" sz="2800" b="1" i="1" smtClean="0">
                              <a:solidFill>
                                <a:srgbClr val="C00000"/>
                              </a:solidFill>
                              <a:latin typeface="Cambria Math" panose="02040503050406030204" pitchFamily="18" charset="0"/>
                              <a:ea typeface="Cambria Math" panose="02040503050406030204" pitchFamily="18" charset="0"/>
                            </a:rPr>
                          </m:ctrlPr>
                        </m:limLowPr>
                        <m:e>
                          <m:groupChr>
                            <m:groupChrPr>
                              <m:chr m:val="⏟"/>
                              <m:ctrlPr>
                                <a:rPr lang="en-US" altLang="zh-CN" sz="2800" b="1" i="1" smtClean="0">
                                  <a:solidFill>
                                    <a:srgbClr val="C00000"/>
                                  </a:solidFill>
                                  <a:latin typeface="Cambria Math" panose="02040503050406030204" pitchFamily="18" charset="0"/>
                                  <a:ea typeface="Cambria Math" panose="02040503050406030204" pitchFamily="18" charset="0"/>
                                </a:rPr>
                              </m:ctrlPr>
                            </m:groupChrPr>
                            <m:e>
                              <m:d>
                                <m:dPr>
                                  <m:begChr m:val="["/>
                                  <m:endChr m:val="]"/>
                                  <m:ctrlPr>
                                    <a:rPr lang="en-US" altLang="zh-CN" sz="28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rgbClr val="C00000"/>
                                          </a:solidFill>
                                          <a:latin typeface="Cambria Math" panose="02040503050406030204" pitchFamily="18" charset="0"/>
                                          <a:ea typeface="Cambria Math" panose="02040503050406030204" pitchFamily="18" charset="0"/>
                                        </a:rPr>
                                      </m:ctrlPr>
                                    </m:mPr>
                                    <m:mr>
                                      <m:e>
                                        <m:sSubSup>
                                          <m:sSubSupPr>
                                            <m:ctrlPr>
                                              <a:rPr lang="en-US" altLang="zh-CN" sz="2800" i="1">
                                                <a:solidFill>
                                                  <a:srgbClr val="C00000"/>
                                                </a:solidFill>
                                                <a:latin typeface="Cambria Math" panose="02040503050406030204" pitchFamily="18" charset="0"/>
                                                <a:ea typeface="Cambria Math" panose="02040503050406030204" pitchFamily="18" charset="0"/>
                                              </a:rPr>
                                            </m:ctrlPr>
                                          </m:sSubSupPr>
                                          <m:e>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1" i="1">
                                                <a:solidFill>
                                                  <a:srgbClr val="C00000"/>
                                                </a:solidFill>
                                                <a:latin typeface="Cambria Math" panose="02040503050406030204" pitchFamily="18" charset="0"/>
                                                <a:ea typeface="Cambria Math" panose="02040503050406030204" pitchFamily="18" charset="0"/>
                                              </a:rPr>
                                              <m:t>𝒑</m:t>
                                            </m:r>
                                          </m:e>
                                          <m:sub>
                                            <m:r>
                                              <a:rPr lang="en-US" altLang="zh-CN" sz="2800" b="1" i="1">
                                                <a:solidFill>
                                                  <a:srgbClr val="C00000"/>
                                                </a:solidFill>
                                                <a:latin typeface="Cambria Math" panose="02040503050406030204" pitchFamily="18" charset="0"/>
                                                <a:ea typeface="Cambria Math" panose="02040503050406030204" pitchFamily="18" charset="0"/>
                                              </a:rPr>
                                              <m:t>𝟏</m:t>
                                            </m:r>
                                          </m:sub>
                                          <m:sup>
                                            <m:r>
                                              <a:rPr lang="en-US" altLang="zh-CN" sz="2800" i="1">
                                                <a:solidFill>
                                                  <a:srgbClr val="C00000"/>
                                                </a:solidFill>
                                                <a:latin typeface="Cambria Math" panose="02040503050406030204" pitchFamily="18" charset="0"/>
                                                <a:ea typeface="Cambria Math" panose="02040503050406030204" pitchFamily="18" charset="0"/>
                                              </a:rPr>
                                              <m:t>𝑇</m:t>
                                            </m:r>
                                          </m:sup>
                                        </m:sSubSup>
                                      </m:e>
                                    </m:mr>
                                    <m:mr>
                                      <m:e>
                                        <m:r>
                                          <a:rPr lang="en-US" altLang="zh-CN" sz="2800" i="1">
                                            <a:solidFill>
                                              <a:srgbClr val="C00000"/>
                                            </a:solidFill>
                                            <a:latin typeface="Cambria Math" panose="02040503050406030204" pitchFamily="18" charset="0"/>
                                            <a:ea typeface="Cambria Math" panose="02040503050406030204" pitchFamily="18" charset="0"/>
                                          </a:rPr>
                                          <m:t>⋮</m:t>
                                        </m:r>
                                      </m:e>
                                    </m:mr>
                                    <m:mr>
                                      <m:e>
                                        <m:sSubSup>
                                          <m:sSubSupPr>
                                            <m:ctrlPr>
                                              <a:rPr lang="en-US" altLang="zh-CN" sz="2800" i="1" smtClean="0">
                                                <a:solidFill>
                                                  <a:srgbClr val="C00000"/>
                                                </a:solidFill>
                                                <a:latin typeface="Cambria Math" panose="02040503050406030204" pitchFamily="18" charset="0"/>
                                                <a:ea typeface="Cambria Math" panose="02040503050406030204" pitchFamily="18" charset="0"/>
                                              </a:rPr>
                                            </m:ctrlPr>
                                          </m:sSubSupPr>
                                          <m:e>
                                            <m: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b="1" i="1">
                                                <a:solidFill>
                                                  <a:srgbClr val="C00000"/>
                                                </a:solidFill>
                                                <a:latin typeface="Cambria Math" panose="02040503050406030204" pitchFamily="18" charset="0"/>
                                                <a:ea typeface="Cambria Math" panose="02040503050406030204" pitchFamily="18" charset="0"/>
                                              </a:rPr>
                                              <m:t>𝒑</m:t>
                                            </m:r>
                                          </m:e>
                                          <m:sub>
                                            <m:r>
                                              <a:rPr lang="en-US" altLang="zh-CN" sz="2800" b="1" i="1" smtClean="0">
                                                <a:solidFill>
                                                  <a:srgbClr val="C00000"/>
                                                </a:solidFill>
                                                <a:latin typeface="Cambria Math" panose="02040503050406030204" pitchFamily="18" charset="0"/>
                                                <a:ea typeface="Cambria Math" panose="02040503050406030204" pitchFamily="18" charset="0"/>
                                              </a:rPr>
                                              <m:t>𝒎</m:t>
                                            </m:r>
                                          </m:sub>
                                          <m:sup>
                                            <m:r>
                                              <a:rPr lang="en-US" altLang="zh-CN" sz="2800" b="0" i="1" smtClean="0">
                                                <a:solidFill>
                                                  <a:srgbClr val="C00000"/>
                                                </a:solidFill>
                                                <a:latin typeface="Cambria Math" panose="02040503050406030204" pitchFamily="18" charset="0"/>
                                                <a:ea typeface="Cambria Math" panose="02040503050406030204" pitchFamily="18" charset="0"/>
                                              </a:rPr>
                                              <m:t>𝑇</m:t>
                                            </m:r>
                                          </m:sup>
                                        </m:sSubSup>
                                      </m:e>
                                    </m:mr>
                                  </m:m>
                                </m:e>
                              </m:d>
                            </m:e>
                          </m:groupChr>
                        </m:e>
                        <m:lim>
                          <m:r>
                            <a:rPr lang="en-US" altLang="zh-CN" sz="2800" b="1" i="1" smtClean="0">
                              <a:solidFill>
                                <a:srgbClr val="C00000"/>
                              </a:solidFill>
                              <a:latin typeface="Cambria Math" panose="02040503050406030204" pitchFamily="18" charset="0"/>
                              <a:ea typeface="Cambria Math" panose="02040503050406030204" pitchFamily="18" charset="0"/>
                            </a:rPr>
                            <m:t>𝒎</m:t>
                          </m:r>
                          <m:r>
                            <a:rPr lang="en-US" altLang="zh-CN" sz="2800" b="1" i="1" smtClean="0">
                              <a:solidFill>
                                <a:srgbClr val="C00000"/>
                              </a:solidFill>
                              <a:latin typeface="Cambria Math" panose="02040503050406030204" pitchFamily="18" charset="0"/>
                              <a:ea typeface="Cambria Math" panose="02040503050406030204" pitchFamily="18" charset="0"/>
                            </a:rPr>
                            <m:t>×</m:t>
                          </m:r>
                          <m:r>
                            <a:rPr lang="en-US" altLang="zh-CN" sz="2800" b="1" i="1" smtClean="0">
                              <a:solidFill>
                                <a:srgbClr val="C00000"/>
                              </a:solidFill>
                              <a:latin typeface="Cambria Math" panose="02040503050406030204" pitchFamily="18" charset="0"/>
                              <a:ea typeface="Cambria Math" panose="02040503050406030204" pitchFamily="18" charset="0"/>
                            </a:rPr>
                            <m:t>𝒏</m:t>
                          </m:r>
                        </m:lim>
                      </m:limLow>
                      <m:r>
                        <a:rPr lang="en-US" altLang="zh-CN" sz="2800" b="1" i="1" smtClean="0">
                          <a:latin typeface="Cambria Math" panose="02040503050406030204" pitchFamily="18" charset="0"/>
                        </a:rPr>
                        <m:t>=−</m:t>
                      </m:r>
                      <m:limLow>
                        <m:limLowPr>
                          <m:ctrlPr>
                            <a:rPr lang="en-US" altLang="zh-CN" sz="2800" i="1">
                              <a:solidFill>
                                <a:schemeClr val="accent6"/>
                              </a:solidFill>
                              <a:latin typeface="Cambria Math" panose="02040503050406030204" pitchFamily="18" charset="0"/>
                              <a:ea typeface="Cambria Math" panose="02040503050406030204" pitchFamily="18" charset="0"/>
                            </a:rPr>
                          </m:ctrlPr>
                        </m:limLowPr>
                        <m:e>
                          <m:groupChr>
                            <m:groupChrPr>
                              <m:chr m:val="⏟"/>
                              <m:ctrlPr>
                                <a:rPr lang="en-US" altLang="zh-CN" sz="2800" i="1">
                                  <a:solidFill>
                                    <a:schemeClr val="accent6"/>
                                  </a:solidFill>
                                  <a:latin typeface="Cambria Math" panose="02040503050406030204" pitchFamily="18" charset="0"/>
                                  <a:ea typeface="Cambria Math" panose="02040503050406030204" pitchFamily="18" charset="0"/>
                                </a:rPr>
                              </m:ctrlPr>
                            </m:groupChrPr>
                            <m:e>
                              <m:d>
                                <m:dPr>
                                  <m:begChr m:val="["/>
                                  <m:endChr m:val="]"/>
                                  <m:ctrlPr>
                                    <a:rPr lang="en-US" altLang="zh-CN" sz="2800"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r>
                                              <m:rPr>
                                                <m:sty m:val="p"/>
                                              </m:rPr>
                                              <a:rPr lang="el-GR" altLang="zh-CN" sz="2800" i="1">
                                                <a:solidFill>
                                                  <a:schemeClr val="accent6"/>
                                                </a:solidFill>
                                                <a:latin typeface="Cambria Math" panose="02040503050406030204" pitchFamily="18" charset="0"/>
                                                <a:ea typeface="Cambria Math" panose="02040503050406030204" pitchFamily="18" charset="0"/>
                                              </a:rPr>
                                              <m:t>λ</m:t>
                                            </m:r>
                                          </m:e>
                                          <m:sub>
                                            <m:r>
                                              <a:rPr lang="en-US" altLang="zh-CN" sz="2800" i="1">
                                                <a:solidFill>
                                                  <a:schemeClr val="accent6"/>
                                                </a:solidFill>
                                                <a:latin typeface="Cambria Math" panose="02040503050406030204" pitchFamily="18" charset="0"/>
                                                <a:ea typeface="Cambria Math" panose="02040503050406030204" pitchFamily="18" charset="0"/>
                                              </a:rPr>
                                              <m:t>1</m:t>
                                            </m:r>
                                          </m:sub>
                                        </m:sSub>
                                      </m:e>
                                    </m:mr>
                                    <m:mr>
                                      <m:e>
                                        <m:r>
                                          <a:rPr lang="en-US" altLang="zh-CN" sz="2800" i="1" smtClean="0">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r>
                                              <m:rPr>
                                                <m:sty m:val="p"/>
                                              </m:rPr>
                                              <a:rPr lang="el-GR" altLang="zh-CN" sz="2800" i="1">
                                                <a:solidFill>
                                                  <a:schemeClr val="accent6"/>
                                                </a:solidFill>
                                                <a:latin typeface="Cambria Math" panose="02040503050406030204" pitchFamily="18" charset="0"/>
                                                <a:ea typeface="Cambria Math" panose="02040503050406030204" pitchFamily="18" charset="0"/>
                                              </a:rPr>
                                              <m:t>λ</m:t>
                                            </m:r>
                                          </m:e>
                                          <m:sub>
                                            <m:r>
                                              <a:rPr lang="en-US" altLang="zh-CN" sz="2800" i="1">
                                                <a:solidFill>
                                                  <a:schemeClr val="accent6"/>
                                                </a:solidFill>
                                                <a:latin typeface="Cambria Math" panose="02040503050406030204" pitchFamily="18" charset="0"/>
                                                <a:ea typeface="Cambria Math" panose="02040503050406030204" pitchFamily="18" charset="0"/>
                                              </a:rPr>
                                              <m:t>𝑚</m:t>
                                            </m:r>
                                          </m:sub>
                                        </m:sSub>
                                      </m:e>
                                    </m:mr>
                                  </m:m>
                                </m:e>
                              </m:d>
                            </m:e>
                          </m:groupChr>
                        </m:e>
                        <m:lim>
                          <m:r>
                            <a:rPr lang="en-US" altLang="zh-CN" sz="2800" i="1">
                              <a:solidFill>
                                <a:schemeClr val="accent6"/>
                              </a:solidFill>
                              <a:latin typeface="Cambria Math" panose="02040503050406030204" pitchFamily="18" charset="0"/>
                              <a:ea typeface="Cambria Math" panose="02040503050406030204" pitchFamily="18" charset="0"/>
                            </a:rPr>
                            <m:t>𝑚</m:t>
                          </m:r>
                          <m:r>
                            <a:rPr lang="en-US" altLang="zh-CN" sz="2800" i="1">
                              <a:solidFill>
                                <a:schemeClr val="accent6"/>
                              </a:solidFill>
                              <a:latin typeface="Cambria Math" panose="02040503050406030204" pitchFamily="18" charset="0"/>
                              <a:ea typeface="Cambria Math" panose="02040503050406030204" pitchFamily="18" charset="0"/>
                            </a:rPr>
                            <m:t>×1</m:t>
                          </m:r>
                        </m:lim>
                      </m:limLow>
                      <m:limLow>
                        <m:limLowPr>
                          <m:ctrlPr>
                            <a:rPr lang="en-US" altLang="zh-CN" sz="2800" i="1" smtClean="0">
                              <a:solidFill>
                                <a:schemeClr val="accent2"/>
                              </a:solidFill>
                              <a:latin typeface="Cambria Math" panose="02040503050406030204" pitchFamily="18" charset="0"/>
                              <a:ea typeface="Cambria Math" panose="02040503050406030204" pitchFamily="18" charset="0"/>
                            </a:rPr>
                          </m:ctrlPr>
                        </m:limLowPr>
                        <m:e>
                          <m:groupChr>
                            <m:groupChrPr>
                              <m:chr m:val="⏟"/>
                              <m:ctrlPr>
                                <a:rPr lang="en-US" altLang="zh-CN" sz="2800" i="1" smtClean="0">
                                  <a:solidFill>
                                    <a:schemeClr val="accent2"/>
                                  </a:solidFill>
                                  <a:latin typeface="Cambria Math" panose="02040503050406030204" pitchFamily="18" charset="0"/>
                                  <a:ea typeface="Cambria Math" panose="02040503050406030204" pitchFamily="18" charset="0"/>
                                </a:rPr>
                              </m:ctrlPr>
                            </m:groupChrPr>
                            <m:e>
                              <m:sSup>
                                <m:sSupPr>
                                  <m:ctrlPr>
                                    <a:rPr lang="en-US" altLang="zh-CN" sz="2800" i="1">
                                      <a:solidFill>
                                        <a:schemeClr val="accent2"/>
                                      </a:solidFill>
                                      <a:latin typeface="Cambria Math" panose="02040503050406030204" pitchFamily="18" charset="0"/>
                                      <a:ea typeface="Cambria Math" panose="02040503050406030204" pitchFamily="18" charset="0"/>
                                    </a:rPr>
                                  </m:ctrlPr>
                                </m:sSupPr>
                                <m:e>
                                  <m:d>
                                    <m:dPr>
                                      <m:begChr m:val="["/>
                                      <m:endChr m:val="]"/>
                                      <m:ctrlPr>
                                        <a:rPr lang="en-US" altLang="zh-CN" sz="2800"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sz="2800" i="1">
                                                <a:solidFill>
                                                  <a:schemeClr val="accent2"/>
                                                </a:solidFill>
                                                <a:latin typeface="Cambria Math" panose="02040503050406030204" pitchFamily="18" charset="0"/>
                                                <a:ea typeface="Cambria Math" panose="02040503050406030204" pitchFamily="18" charset="0"/>
                                              </a:rPr>
                                              <m:t>∇</m:t>
                                            </m:r>
                                            <m:sSub>
                                              <m:sSubPr>
                                                <m:ctrlPr>
                                                  <a:rPr lang="en-US" altLang="zh-CN" sz="2800" i="1">
                                                    <a:solidFill>
                                                      <a:schemeClr val="accent2"/>
                                                    </a:solidFill>
                                                    <a:latin typeface="Cambria Math" panose="02040503050406030204" pitchFamily="18" charset="0"/>
                                                    <a:ea typeface="Cambria Math" panose="02040503050406030204" pitchFamily="18" charset="0"/>
                                                  </a:rPr>
                                                </m:ctrlPr>
                                              </m:sSubPr>
                                              <m:e>
                                                <m:r>
                                                  <a:rPr lang="en-US" altLang="zh-CN" sz="2800" i="1">
                                                    <a:solidFill>
                                                      <a:schemeClr val="accent2"/>
                                                    </a:solidFill>
                                                    <a:latin typeface="Cambria Math" panose="02040503050406030204" pitchFamily="18" charset="0"/>
                                                    <a:ea typeface="Cambria Math" panose="02040503050406030204" pitchFamily="18" charset="0"/>
                                                  </a:rPr>
                                                  <m:t>𝐶</m:t>
                                                </m:r>
                                              </m:e>
                                              <m:sub>
                                                <m:r>
                                                  <a:rPr lang="en-US" altLang="zh-CN" sz="2800" i="1">
                                                    <a:solidFill>
                                                      <a:schemeClr val="accent2"/>
                                                    </a:solidFill>
                                                    <a:latin typeface="Cambria Math" panose="02040503050406030204" pitchFamily="18" charset="0"/>
                                                    <a:ea typeface="Cambria Math" panose="02040503050406030204" pitchFamily="18" charset="0"/>
                                                  </a:rPr>
                                                  <m:t>1</m:t>
                                                </m:r>
                                              </m:sub>
                                            </m:sSub>
                                            <m:sSup>
                                              <m:sSupPr>
                                                <m:ctrlPr>
                                                  <a:rPr lang="en-US" altLang="zh-CN" sz="2800" i="1">
                                                    <a:solidFill>
                                                      <a:schemeClr val="accent2"/>
                                                    </a:solidFill>
                                                    <a:latin typeface="Cambria Math" panose="02040503050406030204" pitchFamily="18" charset="0"/>
                                                    <a:ea typeface="Cambria Math" panose="02040503050406030204" pitchFamily="18" charset="0"/>
                                                  </a:rPr>
                                                </m:ctrlPr>
                                              </m:sSupPr>
                                              <m:e>
                                                <m:d>
                                                  <m:dPr>
                                                    <m:ctrlPr>
                                                      <a:rPr lang="en-US" altLang="zh-CN" sz="2800" i="1">
                                                        <a:solidFill>
                                                          <a:schemeClr val="accent2"/>
                                                        </a:solidFill>
                                                        <a:latin typeface="Cambria Math" panose="02040503050406030204" pitchFamily="18" charset="0"/>
                                                      </a:rPr>
                                                    </m:ctrlPr>
                                                  </m:dPr>
                                                  <m:e>
                                                    <m:r>
                                                      <a:rPr lang="en-US" altLang="zh-CN" sz="2800" b="1" i="1">
                                                        <a:solidFill>
                                                          <a:schemeClr val="accent2"/>
                                                        </a:solidFill>
                                                        <a:latin typeface="Cambria Math" panose="02040503050406030204" pitchFamily="18" charset="0"/>
                                                        <a:ea typeface="Cambria Math" panose="02040503050406030204" pitchFamily="18" charset="0"/>
                                                      </a:rPr>
                                                      <m:t>𝒑</m:t>
                                                    </m:r>
                                                  </m:e>
                                                </m:d>
                                              </m:e>
                                              <m:sup>
                                                <m:r>
                                                  <a:rPr lang="en-US" altLang="zh-CN" sz="2800" i="1">
                                                    <a:solidFill>
                                                      <a:schemeClr val="accent2"/>
                                                    </a:solidFill>
                                                    <a:latin typeface="Cambria Math" panose="02040503050406030204" pitchFamily="18" charset="0"/>
                                                    <a:ea typeface="Cambria Math" panose="02040503050406030204" pitchFamily="18" charset="0"/>
                                                  </a:rPr>
                                                  <m:t>𝑇</m:t>
                                                </m:r>
                                              </m:sup>
                                            </m:sSup>
                                          </m:e>
                                        </m:mr>
                                        <m:mr>
                                          <m:e>
                                            <m:r>
                                              <a:rPr lang="en-US" altLang="zh-CN" sz="2800" i="1">
                                                <a:solidFill>
                                                  <a:schemeClr val="accent2"/>
                                                </a:solidFill>
                                                <a:latin typeface="Cambria Math" panose="02040503050406030204" pitchFamily="18" charset="0"/>
                                                <a:ea typeface="Cambria Math" panose="02040503050406030204" pitchFamily="18" charset="0"/>
                                              </a:rPr>
                                              <m:t>⋮</m:t>
                                            </m:r>
                                          </m:e>
                                        </m:mr>
                                        <m:mr>
                                          <m:e>
                                            <m:r>
                                              <m:rPr>
                                                <m:sty m:val="p"/>
                                              </m:rPr>
                                              <a:rPr lang="en-US" altLang="zh-CN" sz="2800" i="1">
                                                <a:solidFill>
                                                  <a:schemeClr val="accent2"/>
                                                </a:solidFill>
                                                <a:latin typeface="Cambria Math" panose="02040503050406030204" pitchFamily="18" charset="0"/>
                                                <a:ea typeface="Cambria Math" panose="02040503050406030204" pitchFamily="18" charset="0"/>
                                              </a:rPr>
                                              <m:t>∇</m:t>
                                            </m:r>
                                            <m:sSub>
                                              <m:sSubPr>
                                                <m:ctrlPr>
                                                  <a:rPr lang="en-US" altLang="zh-CN" sz="2800" i="1">
                                                    <a:solidFill>
                                                      <a:schemeClr val="accent2"/>
                                                    </a:solidFill>
                                                    <a:latin typeface="Cambria Math" panose="02040503050406030204" pitchFamily="18" charset="0"/>
                                                    <a:ea typeface="Cambria Math" panose="02040503050406030204" pitchFamily="18" charset="0"/>
                                                  </a:rPr>
                                                </m:ctrlPr>
                                              </m:sSubPr>
                                              <m:e>
                                                <m:r>
                                                  <a:rPr lang="en-US" altLang="zh-CN" sz="2800" i="1">
                                                    <a:solidFill>
                                                      <a:schemeClr val="accent2"/>
                                                    </a:solidFill>
                                                    <a:latin typeface="Cambria Math" panose="02040503050406030204" pitchFamily="18" charset="0"/>
                                                    <a:ea typeface="Cambria Math" panose="02040503050406030204" pitchFamily="18" charset="0"/>
                                                  </a:rPr>
                                                  <m:t>𝐶</m:t>
                                                </m:r>
                                              </m:e>
                                              <m:sub>
                                                <m:r>
                                                  <a:rPr lang="en-US" altLang="zh-CN" sz="2800" i="1">
                                                    <a:solidFill>
                                                      <a:schemeClr val="accent2"/>
                                                    </a:solidFill>
                                                    <a:latin typeface="Cambria Math" panose="02040503050406030204" pitchFamily="18" charset="0"/>
                                                    <a:ea typeface="Cambria Math" panose="02040503050406030204" pitchFamily="18" charset="0"/>
                                                  </a:rPr>
                                                  <m:t>𝑀</m:t>
                                                </m:r>
                                              </m:sub>
                                            </m:sSub>
                                            <m:sSup>
                                              <m:sSupPr>
                                                <m:ctrlPr>
                                                  <a:rPr lang="en-US" altLang="zh-CN" sz="2800" i="1">
                                                    <a:solidFill>
                                                      <a:schemeClr val="accent2"/>
                                                    </a:solidFill>
                                                    <a:latin typeface="Cambria Math" panose="02040503050406030204" pitchFamily="18" charset="0"/>
                                                    <a:ea typeface="Cambria Math" panose="02040503050406030204" pitchFamily="18" charset="0"/>
                                                  </a:rPr>
                                                </m:ctrlPr>
                                              </m:sSupPr>
                                              <m:e>
                                                <m:d>
                                                  <m:dPr>
                                                    <m:ctrlPr>
                                                      <a:rPr lang="en-US" altLang="zh-CN" sz="2800" i="1">
                                                        <a:solidFill>
                                                          <a:schemeClr val="accent2"/>
                                                        </a:solidFill>
                                                        <a:latin typeface="Cambria Math" panose="02040503050406030204" pitchFamily="18" charset="0"/>
                                                      </a:rPr>
                                                    </m:ctrlPr>
                                                  </m:dPr>
                                                  <m:e>
                                                    <m:r>
                                                      <a:rPr lang="en-US" altLang="zh-CN" sz="2800" b="1" i="1">
                                                        <a:solidFill>
                                                          <a:schemeClr val="accent2"/>
                                                        </a:solidFill>
                                                        <a:latin typeface="Cambria Math" panose="02040503050406030204" pitchFamily="18" charset="0"/>
                                                        <a:ea typeface="Cambria Math" panose="02040503050406030204" pitchFamily="18" charset="0"/>
                                                      </a:rPr>
                                                      <m:t>𝒑</m:t>
                                                    </m:r>
                                                  </m:e>
                                                </m:d>
                                              </m:e>
                                              <m:sup>
                                                <m:r>
                                                  <a:rPr lang="en-US" altLang="zh-CN" sz="2800" i="1">
                                                    <a:solidFill>
                                                      <a:schemeClr val="accent2"/>
                                                    </a:solidFill>
                                                    <a:latin typeface="Cambria Math" panose="02040503050406030204" pitchFamily="18" charset="0"/>
                                                    <a:ea typeface="Cambria Math" panose="02040503050406030204" pitchFamily="18" charset="0"/>
                                                  </a:rPr>
                                                  <m:t>𝑇</m:t>
                                                </m:r>
                                              </m:sup>
                                            </m:sSup>
                                          </m:e>
                                        </m:mr>
                                      </m:m>
                                    </m:e>
                                  </m:d>
                                </m:e>
                                <m:sup>
                                  <m:r>
                                    <a:rPr lang="en-US" altLang="zh-CN" sz="2800" i="1">
                                      <a:solidFill>
                                        <a:schemeClr val="accent2"/>
                                      </a:solidFill>
                                      <a:latin typeface="Cambria Math" panose="02040503050406030204" pitchFamily="18" charset="0"/>
                                      <a:ea typeface="Cambria Math" panose="02040503050406030204" pitchFamily="18" charset="0"/>
                                    </a:rPr>
                                    <m:t>𝑇</m:t>
                                  </m:r>
                                </m:sup>
                              </m:sSup>
                            </m:e>
                          </m:groupChr>
                        </m:e>
                        <m:lim>
                          <m:r>
                            <a:rPr lang="en-US" altLang="zh-CN" sz="2800" b="0" i="1" smtClean="0">
                              <a:solidFill>
                                <a:schemeClr val="accent2"/>
                              </a:solidFill>
                              <a:latin typeface="Cambria Math" panose="02040503050406030204" pitchFamily="18" charset="0"/>
                              <a:ea typeface="Cambria Math" panose="02040503050406030204" pitchFamily="18" charset="0"/>
                            </a:rPr>
                            <m:t>𝑛</m:t>
                          </m:r>
                          <m:r>
                            <a:rPr lang="en-US" altLang="zh-CN" sz="2800" b="0" i="1" smtClean="0">
                              <a:solidFill>
                                <a:schemeClr val="accent2"/>
                              </a:solidFill>
                              <a:latin typeface="Cambria Math" panose="02040503050406030204" pitchFamily="18" charset="0"/>
                              <a:ea typeface="Cambria Math" panose="02040503050406030204" pitchFamily="18" charset="0"/>
                            </a:rPr>
                            <m:t>×</m:t>
                          </m:r>
                          <m:r>
                            <a:rPr lang="en-US" altLang="zh-CN" sz="2800" b="0" i="1" smtClean="0">
                              <a:solidFill>
                                <a:schemeClr val="accent2"/>
                              </a:solidFill>
                              <a:latin typeface="Cambria Math" panose="02040503050406030204" pitchFamily="18" charset="0"/>
                              <a:ea typeface="Cambria Math" panose="02040503050406030204" pitchFamily="18" charset="0"/>
                            </a:rPr>
                            <m:t>𝑚</m:t>
                          </m:r>
                        </m:lim>
                      </m:limLow>
                      <m:limLow>
                        <m:limLowPr>
                          <m:ctrlPr>
                            <a:rPr lang="en-US" altLang="zh-CN" sz="2800" i="1">
                              <a:solidFill>
                                <a:schemeClr val="accent1"/>
                              </a:solidFill>
                              <a:latin typeface="Cambria Math" panose="02040503050406030204" pitchFamily="18" charset="0"/>
                              <a:ea typeface="Cambria Math" panose="02040503050406030204" pitchFamily="18" charset="0"/>
                            </a:rPr>
                          </m:ctrlPr>
                        </m:limLowPr>
                        <m:e>
                          <m:groupChr>
                            <m:groupChrPr>
                              <m:chr m:val="⏟"/>
                              <m:ctrlPr>
                                <a:rPr lang="en-US" altLang="zh-CN" sz="2800" i="1">
                                  <a:solidFill>
                                    <a:schemeClr val="accent1"/>
                                  </a:solidFill>
                                  <a:latin typeface="Cambria Math" panose="02040503050406030204" pitchFamily="18" charset="0"/>
                                  <a:ea typeface="Cambria Math" panose="02040503050406030204" pitchFamily="18" charset="0"/>
                                </a:rPr>
                              </m:ctrlPr>
                            </m:groupChrPr>
                            <m:e>
                              <m:d>
                                <m:dPr>
                                  <m:begChr m:val="["/>
                                  <m:endChr m:val="]"/>
                                  <m:ctrlPr>
                                    <a:rPr lang="en-US" altLang="zh-CN" sz="2800"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solidFill>
                                            <a:schemeClr val="accent1"/>
                                          </a:solidFill>
                                          <a:latin typeface="Cambria Math" panose="02040503050406030204" pitchFamily="18" charset="0"/>
                                          <a:ea typeface="Cambria Math" panose="02040503050406030204" pitchFamily="18" charset="0"/>
                                        </a:rPr>
                                      </m:ctrlPr>
                                    </m:mPr>
                                    <m:mr>
                                      <m:e>
                                        <m:f>
                                          <m:fPr>
                                            <m:ctrlPr>
                                              <a:rPr lang="en-US" altLang="zh-CN" sz="2800" b="1" i="1">
                                                <a:solidFill>
                                                  <a:schemeClr val="accent1"/>
                                                </a:solidFill>
                                                <a:latin typeface="Cambria Math" panose="02040503050406030204" pitchFamily="18" charset="0"/>
                                                <a:ea typeface="Cambria Math" panose="02040503050406030204" pitchFamily="18" charset="0"/>
                                              </a:rPr>
                                            </m:ctrlPr>
                                          </m:fPr>
                                          <m:num>
                                            <m:r>
                                              <a:rPr lang="en-US" altLang="zh-CN" sz="2800" i="1">
                                                <a:solidFill>
                                                  <a:schemeClr val="accent1"/>
                                                </a:solidFill>
                                                <a:latin typeface="Cambria Math" panose="02040503050406030204" pitchFamily="18" charset="0"/>
                                                <a:ea typeface="Cambria Math" panose="02040503050406030204" pitchFamily="18" charset="0"/>
                                              </a:rPr>
                                              <m:t>1</m:t>
                                            </m:r>
                                          </m:num>
                                          <m:den>
                                            <m:sSub>
                                              <m:sSubPr>
                                                <m:ctrlPr>
                                                  <a:rPr lang="zh-CN" altLang="en-US" sz="2800" i="1">
                                                    <a:solidFill>
                                                      <a:schemeClr val="accent1"/>
                                                    </a:solidFill>
                                                    <a:latin typeface="Cambria Math" panose="02040503050406030204" pitchFamily="18" charset="0"/>
                                                  </a:rPr>
                                                </m:ctrlPr>
                                              </m:sSubPr>
                                              <m:e>
                                                <m:r>
                                                  <a:rPr lang="zh-CN" altLang="en-US" sz="2800" i="1">
                                                    <a:solidFill>
                                                      <a:schemeClr val="accent1"/>
                                                    </a:solidFill>
                                                    <a:latin typeface="Cambria Math" panose="02040503050406030204" pitchFamily="18" charset="0"/>
                                                  </a:rPr>
                                                  <m:t>𝑚</m:t>
                                                </m:r>
                                              </m:e>
                                              <m:sub>
                                                <m:r>
                                                  <a:rPr lang="en-US" altLang="zh-CN" sz="2800" i="1">
                                                    <a:solidFill>
                                                      <a:schemeClr val="accent1"/>
                                                    </a:solidFill>
                                                    <a:latin typeface="Cambria Math" panose="02040503050406030204" pitchFamily="18" charset="0"/>
                                                  </a:rPr>
                                                  <m:t>1</m:t>
                                                </m:r>
                                              </m:sub>
                                            </m:sSub>
                                          </m:den>
                                        </m:f>
                                      </m:e>
                                      <m:e>
                                        <m:r>
                                          <a:rPr lang="en-US" altLang="zh-CN" sz="2800" i="1">
                                            <a:solidFill>
                                              <a:schemeClr val="accent1"/>
                                            </a:solidFill>
                                            <a:latin typeface="Cambria Math" panose="02040503050406030204" pitchFamily="18" charset="0"/>
                                            <a:ea typeface="Cambria Math" panose="02040503050406030204" pitchFamily="18" charset="0"/>
                                          </a:rPr>
                                          <m:t>0</m:t>
                                        </m:r>
                                      </m:e>
                                      <m:e>
                                        <m:r>
                                          <a:rPr lang="en-US" altLang="zh-CN" sz="2800" i="1">
                                            <a:solidFill>
                                              <a:schemeClr val="accent1"/>
                                            </a:solidFill>
                                            <a:latin typeface="Cambria Math" panose="02040503050406030204" pitchFamily="18" charset="0"/>
                                            <a:ea typeface="Cambria Math" panose="02040503050406030204" pitchFamily="18" charset="0"/>
                                          </a:rPr>
                                          <m:t>0</m:t>
                                        </m:r>
                                      </m:e>
                                    </m:mr>
                                    <m:mr>
                                      <m:e>
                                        <m:r>
                                          <a:rPr lang="en-US" altLang="zh-CN" sz="2800" i="1">
                                            <a:solidFill>
                                              <a:schemeClr val="accent1"/>
                                            </a:solidFill>
                                            <a:latin typeface="Cambria Math" panose="02040503050406030204" pitchFamily="18" charset="0"/>
                                            <a:ea typeface="Cambria Math" panose="02040503050406030204" pitchFamily="18" charset="0"/>
                                          </a:rPr>
                                          <m:t>0</m:t>
                                        </m:r>
                                      </m:e>
                                      <m:e>
                                        <m:r>
                                          <a:rPr lang="en-US" altLang="zh-CN" sz="2800" i="1">
                                            <a:solidFill>
                                              <a:schemeClr val="accent1"/>
                                            </a:solidFill>
                                            <a:latin typeface="Cambria Math" panose="02040503050406030204" pitchFamily="18" charset="0"/>
                                            <a:ea typeface="Cambria Math" panose="02040503050406030204" pitchFamily="18" charset="0"/>
                                          </a:rPr>
                                          <m:t>⋱</m:t>
                                        </m:r>
                                      </m:e>
                                      <m:e>
                                        <m:r>
                                          <a:rPr lang="en-US" altLang="zh-CN" sz="2800" i="1">
                                            <a:solidFill>
                                              <a:schemeClr val="accent1"/>
                                            </a:solidFill>
                                            <a:latin typeface="Cambria Math" panose="02040503050406030204" pitchFamily="18" charset="0"/>
                                            <a:ea typeface="Cambria Math" panose="02040503050406030204" pitchFamily="18" charset="0"/>
                                          </a:rPr>
                                          <m:t>0</m:t>
                                        </m:r>
                                      </m:e>
                                    </m:mr>
                                    <m:mr>
                                      <m:e>
                                        <m:r>
                                          <a:rPr lang="en-US" altLang="zh-CN" sz="2800" i="1">
                                            <a:solidFill>
                                              <a:schemeClr val="accent1"/>
                                            </a:solidFill>
                                            <a:latin typeface="Cambria Math" panose="02040503050406030204" pitchFamily="18" charset="0"/>
                                            <a:ea typeface="Cambria Math" panose="02040503050406030204" pitchFamily="18" charset="0"/>
                                          </a:rPr>
                                          <m:t>0</m:t>
                                        </m:r>
                                      </m:e>
                                      <m:e>
                                        <m:r>
                                          <a:rPr lang="en-US" altLang="zh-CN" sz="2800" i="1">
                                            <a:solidFill>
                                              <a:schemeClr val="accent1"/>
                                            </a:solidFill>
                                            <a:latin typeface="Cambria Math" panose="02040503050406030204" pitchFamily="18" charset="0"/>
                                            <a:ea typeface="Cambria Math" panose="02040503050406030204" pitchFamily="18" charset="0"/>
                                          </a:rPr>
                                          <m:t>0</m:t>
                                        </m:r>
                                      </m:e>
                                      <m:e>
                                        <m:f>
                                          <m:fPr>
                                            <m:ctrlPr>
                                              <a:rPr lang="en-US" altLang="zh-CN" sz="2800" b="1" i="1">
                                                <a:solidFill>
                                                  <a:schemeClr val="accent1"/>
                                                </a:solidFill>
                                                <a:latin typeface="Cambria Math" panose="02040503050406030204" pitchFamily="18" charset="0"/>
                                                <a:ea typeface="Cambria Math" panose="02040503050406030204" pitchFamily="18" charset="0"/>
                                              </a:rPr>
                                            </m:ctrlPr>
                                          </m:fPr>
                                          <m:num>
                                            <m:r>
                                              <a:rPr lang="en-US" altLang="zh-CN" sz="2800" i="1">
                                                <a:solidFill>
                                                  <a:schemeClr val="accent1"/>
                                                </a:solidFill>
                                                <a:latin typeface="Cambria Math" panose="02040503050406030204" pitchFamily="18" charset="0"/>
                                                <a:ea typeface="Cambria Math" panose="02040503050406030204" pitchFamily="18" charset="0"/>
                                              </a:rPr>
                                              <m:t>1</m:t>
                                            </m:r>
                                          </m:num>
                                          <m:den>
                                            <m:sSub>
                                              <m:sSubPr>
                                                <m:ctrlPr>
                                                  <a:rPr lang="zh-CN" altLang="en-US" sz="2800" i="1">
                                                    <a:solidFill>
                                                      <a:schemeClr val="accent1"/>
                                                    </a:solidFill>
                                                    <a:latin typeface="Cambria Math" panose="02040503050406030204" pitchFamily="18" charset="0"/>
                                                  </a:rPr>
                                                </m:ctrlPr>
                                              </m:sSubPr>
                                              <m:e>
                                                <m:r>
                                                  <a:rPr lang="zh-CN" altLang="en-US" sz="2800" i="1">
                                                    <a:solidFill>
                                                      <a:schemeClr val="accent1"/>
                                                    </a:solidFill>
                                                    <a:latin typeface="Cambria Math" panose="02040503050406030204" pitchFamily="18" charset="0"/>
                                                  </a:rPr>
                                                  <m:t>𝑚</m:t>
                                                </m:r>
                                              </m:e>
                                              <m:sub>
                                                <m:r>
                                                  <a:rPr lang="en-US" altLang="zh-CN" sz="2800" i="1">
                                                    <a:solidFill>
                                                      <a:schemeClr val="accent1"/>
                                                    </a:solidFill>
                                                    <a:latin typeface="Cambria Math" panose="02040503050406030204" pitchFamily="18" charset="0"/>
                                                  </a:rPr>
                                                  <m:t>𝑛</m:t>
                                                </m:r>
                                              </m:sub>
                                            </m:sSub>
                                          </m:den>
                                        </m:f>
                                      </m:e>
                                    </m:mr>
                                  </m:m>
                                </m:e>
                              </m:d>
                            </m:e>
                          </m:groupChr>
                        </m:e>
                        <m:lim>
                          <m:r>
                            <a:rPr lang="en-US" altLang="zh-CN" sz="2800" i="1">
                              <a:solidFill>
                                <a:schemeClr val="accent1"/>
                              </a:solidFill>
                              <a:latin typeface="Cambria Math" panose="02040503050406030204" pitchFamily="18" charset="0"/>
                              <a:ea typeface="Cambria Math" panose="02040503050406030204" pitchFamily="18" charset="0"/>
                            </a:rPr>
                            <m:t>𝑛</m:t>
                          </m:r>
                          <m:r>
                            <a:rPr lang="en-US" altLang="zh-CN" sz="2800" i="1">
                              <a:solidFill>
                                <a:schemeClr val="accent1"/>
                              </a:solidFill>
                              <a:latin typeface="Cambria Math" panose="02040503050406030204" pitchFamily="18" charset="0"/>
                              <a:ea typeface="Cambria Math" panose="02040503050406030204" pitchFamily="18" charset="0"/>
                            </a:rPr>
                            <m:t>×</m:t>
                          </m:r>
                          <m:r>
                            <a:rPr lang="en-US" altLang="zh-CN" sz="2800" i="1">
                              <a:solidFill>
                                <a:schemeClr val="accent1"/>
                              </a:solidFill>
                              <a:latin typeface="Cambria Math" panose="02040503050406030204" pitchFamily="18" charset="0"/>
                              <a:ea typeface="Cambria Math" panose="02040503050406030204" pitchFamily="18" charset="0"/>
                            </a:rPr>
                            <m:t>𝑛</m:t>
                          </m:r>
                        </m:lim>
                      </m:limLow>
                    </m:oMath>
                  </m:oMathPara>
                </a14:m>
                <a:endParaRPr lang="en-US" altLang="zh-CN" sz="2800" dirty="0"/>
              </a:p>
            </p:txBody>
          </p:sp>
        </mc:Choice>
        <mc:Fallback>
          <p:sp>
            <p:nvSpPr>
              <p:cNvPr id="32" name="矩形 31">
                <a:extLst>
                  <a:ext uri="{FF2B5EF4-FFF2-40B4-BE49-F238E27FC236}">
                    <a16:creationId xmlns:a16="http://schemas.microsoft.com/office/drawing/2014/main" id="{3F84E1DB-2DF2-4CF3-B620-65D6AEC8E1C6}"/>
                  </a:ext>
                </a:extLst>
              </p:cNvPr>
              <p:cNvSpPr>
                <a:spLocks noRot="1" noChangeAspect="1" noMove="1" noResize="1" noEditPoints="1" noAdjustHandles="1" noChangeArrowheads="1" noChangeShapeType="1" noTextEdit="1"/>
              </p:cNvSpPr>
              <p:nvPr/>
            </p:nvSpPr>
            <p:spPr>
              <a:xfrm>
                <a:off x="-677234" y="3125689"/>
                <a:ext cx="8159639" cy="26325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6:creationId xmlns:a16="http://schemas.microsoft.com/office/drawing/2014/main" id="{84647F0A-777D-47C3-AC65-924D66AE092D}"/>
                  </a:ext>
                </a:extLst>
              </p:cNvPr>
              <p:cNvSpPr/>
              <p:nvPr/>
            </p:nvSpPr>
            <p:spPr>
              <a:xfrm>
                <a:off x="7469660" y="1914668"/>
                <a:ext cx="3660321"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r>
                            <a:rPr lang="en-US" altLang="zh-CN" sz="2000" b="1" i="1">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e>
                      </m:d>
                    </m:oMath>
                  </m:oMathPara>
                </a14:m>
                <a:endParaRPr lang="zh-CN" altLang="en-US" sz="2000" dirty="0"/>
              </a:p>
            </p:txBody>
          </p:sp>
        </mc:Choice>
        <mc:Fallback>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7469660" y="1914668"/>
                <a:ext cx="3660321" cy="400110"/>
              </a:xfrm>
              <a:prstGeom prst="rect">
                <a:avLst/>
              </a:prstGeom>
              <a:blipFill>
                <a:blip r:embed="rId5"/>
                <a:stretch>
                  <a:fillRect b="-59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6:creationId xmlns:a16="http://schemas.microsoft.com/office/drawing/2014/main" id="{DDB9F334-6548-43B0-B800-03F286641FE1}"/>
                  </a:ext>
                </a:extLst>
              </p:cNvPr>
              <p:cNvSpPr/>
              <p:nvPr/>
            </p:nvSpPr>
            <p:spPr>
              <a:xfrm>
                <a:off x="7482405" y="4046967"/>
                <a:ext cx="3660321"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Para xmlns:m="http://schemas.openxmlformats.org/officeDocument/2006/math">
                    <m:oMathParaPr>
                      <m:jc m:val="centerGroup"/>
                    </m:oMathParaPr>
                    <m:oMath xmlns:m="http://schemas.openxmlformats.org/officeDocument/2006/math">
                      <m:sSup>
                        <m:sSupPr>
                          <m:ctrlPr>
                            <a:rPr lang="en-US" altLang="zh-CN" sz="2000" i="1" smtClean="0">
                              <a:solidFill>
                                <a:srgbClr val="C00000"/>
                              </a:solidFill>
                              <a:latin typeface="Cambria Math" panose="02040503050406030204" pitchFamily="18" charset="0"/>
                              <a:ea typeface="Cambria Math" panose="02040503050406030204" pitchFamily="18" charset="0"/>
                            </a:rPr>
                          </m:ctrlPr>
                        </m:sSupPr>
                        <m:e>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e>
                        <m:sup>
                          <m:r>
                            <a:rPr lang="en-US" altLang="zh-CN" sz="2000" b="0" i="1" smtClean="0">
                              <a:solidFill>
                                <a:srgbClr val="C00000"/>
                              </a:solidFill>
                              <a:latin typeface="Cambria Math" panose="02040503050406030204" pitchFamily="18" charset="0"/>
                              <a:ea typeface="Cambria Math" panose="02040503050406030204" pitchFamily="18" charset="0"/>
                            </a:rPr>
                            <m:t>𝑇</m:t>
                          </m:r>
                        </m:sup>
                      </m:sSup>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smtClean="0">
                              <a:latin typeface="Cambria Math" panose="02040503050406030204" pitchFamily="18" charset="0"/>
                              <a:ea typeface="Cambria Math" panose="02040503050406030204" pitchFamily="18" charset="0"/>
                            </a:rPr>
                          </m:ctrlPr>
                        </m:sSupPr>
                        <m:e>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r>
                                <a:rPr lang="en-US" altLang="zh-CN" sz="2000" b="1" i="1">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e>
                          </m:d>
                        </m:e>
                        <m:sup>
                          <m:r>
                            <a:rPr lang="en-US" altLang="zh-CN" sz="2000" b="0" i="1" smtClean="0">
                              <a:latin typeface="Cambria Math" panose="02040503050406030204" pitchFamily="18" charset="0"/>
                              <a:ea typeface="Cambria Math" panose="02040503050406030204" pitchFamily="18" charset="0"/>
                            </a:rPr>
                            <m:t>𝑇</m:t>
                          </m:r>
                        </m:sup>
                      </m:sSup>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oMath>
                  </m:oMathPara>
                </a14:m>
                <a:endParaRPr lang="zh-CN" altLang="en-US" sz="2000" dirty="0"/>
              </a:p>
            </p:txBody>
          </p:sp>
        </mc:Choice>
        <mc:Fallback>
          <p:sp>
            <p:nvSpPr>
              <p:cNvPr id="38" name="矩形 37">
                <a:extLst>
                  <a:ext uri="{FF2B5EF4-FFF2-40B4-BE49-F238E27FC236}">
                    <a16:creationId xmlns:a16="http://schemas.microsoft.com/office/drawing/2014/main" id="{DDB9F334-6548-43B0-B800-03F286641FE1}"/>
                  </a:ext>
                </a:extLst>
              </p:cNvPr>
              <p:cNvSpPr>
                <a:spLocks noRot="1" noChangeAspect="1" noMove="1" noResize="1" noEditPoints="1" noAdjustHandles="1" noChangeArrowheads="1" noChangeShapeType="1" noTextEdit="1"/>
              </p:cNvSpPr>
              <p:nvPr/>
            </p:nvSpPr>
            <p:spPr>
              <a:xfrm>
                <a:off x="7482405" y="4046967"/>
                <a:ext cx="3660321" cy="400110"/>
              </a:xfrm>
              <a:prstGeom prst="rect">
                <a:avLst/>
              </a:prstGeom>
              <a:blipFill>
                <a:blip r:embed="rId6"/>
                <a:stretch>
                  <a:fillRect b="-59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6:creationId xmlns:a16="http://schemas.microsoft.com/office/drawing/2014/main" id="{93EF0113-E30C-4AE2-A184-62E9541E1B66}"/>
                  </a:ext>
                </a:extLst>
              </p:cNvPr>
              <p:cNvSpPr/>
              <p:nvPr/>
            </p:nvSpPr>
            <p:spPr>
              <a:xfrm>
                <a:off x="5685432" y="4943332"/>
                <a:ext cx="6698097" cy="102752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smtClean="0">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sSubSup>
                                  <m:sSubSupPr>
                                    <m:ctrlPr>
                                      <a:rPr lang="en-US" altLang="zh-CN" i="1">
                                        <a:solidFill>
                                          <a:srgbClr val="C00000"/>
                                        </a:solidFill>
                                        <a:latin typeface="Cambria Math" panose="02040503050406030204" pitchFamily="18" charset="0"/>
                                        <a:ea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𝟏</m:t>
                                    </m:r>
                                  </m:sub>
                                  <m:sup>
                                    <m:r>
                                      <a:rPr lang="en-US" altLang="zh-CN" i="1">
                                        <a:solidFill>
                                          <a:srgbClr val="C00000"/>
                                        </a:solidFill>
                                        <a:latin typeface="Cambria Math" panose="02040503050406030204" pitchFamily="18" charset="0"/>
                                        <a:ea typeface="Cambria Math" panose="02040503050406030204" pitchFamily="18" charset="0"/>
                                      </a:rPr>
                                      <m:t>𝑇</m:t>
                                    </m:r>
                                  </m:sup>
                                </m:sSubSup>
                              </m:e>
                            </m:mr>
                            <m:mr>
                              <m:e>
                                <m:r>
                                  <a:rPr lang="en-US" altLang="zh-CN" i="1">
                                    <a:solidFill>
                                      <a:srgbClr val="C00000"/>
                                    </a:solidFill>
                                    <a:latin typeface="Cambria Math" panose="02040503050406030204" pitchFamily="18" charset="0"/>
                                    <a:ea typeface="Cambria Math" panose="02040503050406030204" pitchFamily="18" charset="0"/>
                                  </a:rPr>
                                  <m:t>⋮</m:t>
                                </m:r>
                              </m:e>
                            </m:mr>
                            <m:mr>
                              <m:e>
                                <m:sSubSup>
                                  <m:sSubSupPr>
                                    <m:ctrlPr>
                                      <a:rPr lang="en-US" altLang="zh-CN" i="1">
                                        <a:solidFill>
                                          <a:srgbClr val="C00000"/>
                                        </a:solidFill>
                                        <a:latin typeface="Cambria Math" panose="02040503050406030204" pitchFamily="18" charset="0"/>
                                        <a:ea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𝒎</m:t>
                                    </m:r>
                                  </m:sub>
                                  <m:sup>
                                    <m:r>
                                      <a:rPr lang="en-US" altLang="zh-CN" i="1">
                                        <a:solidFill>
                                          <a:srgbClr val="C00000"/>
                                        </a:solidFill>
                                        <a:latin typeface="Cambria Math" panose="02040503050406030204" pitchFamily="18" charset="0"/>
                                        <a:ea typeface="Cambria Math" panose="02040503050406030204" pitchFamily="18" charset="0"/>
                                      </a:rPr>
                                      <m:t>𝑇</m:t>
                                    </m:r>
                                  </m:sup>
                                </m:sSubSup>
                              </m:e>
                            </m:mr>
                          </m:m>
                        </m:e>
                      </m:d>
                      <m:r>
                        <a:rPr lang="en-US" altLang="zh-CN" b="1"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𝑚</m:t>
                                    </m:r>
                                  </m:sub>
                                </m:sSub>
                              </m:e>
                            </m:mr>
                          </m:m>
                        </m:e>
                      </m:d>
                      <m:sSup>
                        <m:sSupPr>
                          <m:ctrlPr>
                            <a:rPr lang="en-US" altLang="zh-CN" i="1" smtClean="0">
                              <a:solidFill>
                                <a:schemeClr val="accent2"/>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e>
                                </m:mr>
                              </m:m>
                            </m:e>
                          </m:d>
                        </m:e>
                        <m:sup>
                          <m:r>
                            <a:rPr lang="en-US" altLang="zh-CN" b="0" i="1" smtClean="0">
                              <a:solidFill>
                                <a:schemeClr val="accent2"/>
                              </a:solidFill>
                              <a:latin typeface="Cambria Math" panose="02040503050406030204" pitchFamily="18" charset="0"/>
                              <a:ea typeface="Cambria Math" panose="02040503050406030204" pitchFamily="18" charset="0"/>
                            </a:rPr>
                            <m:t>𝑇</m:t>
                          </m:r>
                        </m:sup>
                      </m:sSup>
                      <m:r>
                        <a:rPr lang="en-US" altLang="zh-CN" b="0" i="0" smtClean="0">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𝑚</m:t>
                                    </m:r>
                                  </m:sub>
                                </m:sSub>
                              </m:e>
                            </m:mr>
                          </m:m>
                        </m:e>
                      </m:d>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e>
                        <m:sup>
                          <m:r>
                            <a:rPr lang="en-US" altLang="zh-CN" i="1">
                              <a:solidFill>
                                <a:schemeClr val="accent2"/>
                              </a:solidFill>
                              <a:latin typeface="Cambria Math" panose="02040503050406030204" pitchFamily="18" charset="0"/>
                              <a:ea typeface="Cambria Math" panose="02040503050406030204" pitchFamily="18" charset="0"/>
                            </a:rPr>
                            <m:t>𝑇</m:t>
                          </m:r>
                        </m:sup>
                      </m:sSup>
                    </m:oMath>
                  </m:oMathPara>
                </a14:m>
                <a:endParaRPr lang="zh-CN" altLang="en-US" dirty="0"/>
              </a:p>
            </p:txBody>
          </p:sp>
        </mc:Choice>
        <mc:Fallback>
          <p:sp>
            <p:nvSpPr>
              <p:cNvPr id="40" name="矩形 39">
                <a:extLst>
                  <a:ext uri="{FF2B5EF4-FFF2-40B4-BE49-F238E27FC236}">
                    <a16:creationId xmlns:a16="http://schemas.microsoft.com/office/drawing/2014/main" id="{93EF0113-E30C-4AE2-A184-62E9541E1B66}"/>
                  </a:ext>
                </a:extLst>
              </p:cNvPr>
              <p:cNvSpPr>
                <a:spLocks noRot="1" noChangeAspect="1" noMove="1" noResize="1" noEditPoints="1" noAdjustHandles="1" noChangeArrowheads="1" noChangeShapeType="1" noTextEdit="1"/>
              </p:cNvSpPr>
              <p:nvPr/>
            </p:nvSpPr>
            <p:spPr>
              <a:xfrm>
                <a:off x="5685432" y="4943332"/>
                <a:ext cx="6698097" cy="10275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a16:creationId xmlns:a16="http://schemas.microsoft.com/office/drawing/2014/main" id="{21AE094B-453F-4CC8-9905-48CDD62130A6}"/>
                  </a:ext>
                </a:extLst>
              </p:cNvPr>
              <p:cNvSpPr/>
              <p:nvPr/>
            </p:nvSpPr>
            <p:spPr>
              <a:xfrm>
                <a:off x="2237654" y="2028836"/>
                <a:ext cx="876907" cy="11008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limLow>
                        <m:limLowPr>
                          <m:ctrlPr>
                            <a:rPr lang="en-US" altLang="zh-CN" b="1" i="1">
                              <a:solidFill>
                                <a:srgbClr val="C00000"/>
                              </a:solidFill>
                              <a:latin typeface="Cambria Math" panose="02040503050406030204" pitchFamily="18" charset="0"/>
                              <a:ea typeface="Cambria Math" panose="02040503050406030204" pitchFamily="18" charset="0"/>
                            </a:rPr>
                          </m:ctrlPr>
                        </m:limLowPr>
                        <m:e>
                          <m:groupChr>
                            <m:groupChrPr>
                              <m:chr m:val="⏟"/>
                              <m:ctrlPr>
                                <a:rPr lang="en-US" altLang="zh-CN" b="1" i="1">
                                  <a:solidFill>
                                    <a:srgbClr val="C00000"/>
                                  </a:solidFill>
                                  <a:latin typeface="Cambria Math" panose="02040503050406030204" pitchFamily="18" charset="0"/>
                                  <a:ea typeface="Cambria Math" panose="02040503050406030204" pitchFamily="18" charset="0"/>
                                </a:rPr>
                              </m:ctrlPr>
                            </m:groupChrPr>
                            <m:e>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𝟏</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𝒎</m:t>
                                            </m:r>
                                          </m:sub>
                                        </m:sSub>
                                      </m:e>
                                    </m:mr>
                                  </m:m>
                                </m:e>
                              </m:d>
                            </m:e>
                          </m:groupChr>
                        </m:e>
                        <m:lim>
                          <m:r>
                            <a:rPr lang="en-US" altLang="zh-CN" b="1" i="1">
                              <a:solidFill>
                                <a:srgbClr val="C00000"/>
                              </a:solidFill>
                              <a:latin typeface="Cambria Math" panose="02040503050406030204" pitchFamily="18" charset="0"/>
                              <a:ea typeface="Cambria Math" panose="02040503050406030204" pitchFamily="18" charset="0"/>
                            </a:rPr>
                            <m:t>𝒎</m:t>
                          </m:r>
                          <m:r>
                            <a:rPr lang="en-US" altLang="zh-CN" b="1"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𝒏</m:t>
                          </m:r>
                        </m:lim>
                      </m:limLow>
                    </m:oMath>
                  </m:oMathPara>
                </a14:m>
                <a:endParaRPr lang="zh-CN" altLang="en-US" dirty="0"/>
              </a:p>
            </p:txBody>
          </p:sp>
        </mc:Choice>
        <mc:Fallback>
          <p:sp>
            <p:nvSpPr>
              <p:cNvPr id="41" name="矩形 40">
                <a:extLst>
                  <a:ext uri="{FF2B5EF4-FFF2-40B4-BE49-F238E27FC236}">
                    <a16:creationId xmlns:a16="http://schemas.microsoft.com/office/drawing/2014/main" id="{21AE094B-453F-4CC8-9905-48CDD62130A6}"/>
                  </a:ext>
                </a:extLst>
              </p:cNvPr>
              <p:cNvSpPr>
                <a:spLocks noRot="1" noChangeAspect="1" noMove="1" noResize="1" noEditPoints="1" noAdjustHandles="1" noChangeArrowheads="1" noChangeShapeType="1" noTextEdit="1"/>
              </p:cNvSpPr>
              <p:nvPr/>
            </p:nvSpPr>
            <p:spPr>
              <a:xfrm>
                <a:off x="2237654" y="2028836"/>
                <a:ext cx="876907" cy="11008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a:extLst>
                  <a:ext uri="{FF2B5EF4-FFF2-40B4-BE49-F238E27FC236}">
                    <a16:creationId xmlns:a16="http://schemas.microsoft.com/office/drawing/2014/main" id="{6ACC3825-E0E9-4270-88E0-2E0E5F652A2C}"/>
                  </a:ext>
                </a:extLst>
              </p:cNvPr>
              <p:cNvSpPr/>
              <p:nvPr/>
            </p:nvSpPr>
            <p:spPr>
              <a:xfrm>
                <a:off x="7285368" y="6010233"/>
                <a:ext cx="4379276" cy="14961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smtClean="0">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sSubSup>
                                  <m:sSubSupPr>
                                    <m:ctrlPr>
                                      <a:rPr lang="en-US" altLang="zh-CN" i="1">
                                        <a:solidFill>
                                          <a:srgbClr val="C00000"/>
                                        </a:solidFill>
                                        <a:latin typeface="Cambria Math" panose="02040503050406030204" pitchFamily="18" charset="0"/>
                                        <a:ea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𝟏</m:t>
                                    </m:r>
                                  </m:sub>
                                  <m:sup>
                                    <m:r>
                                      <a:rPr lang="en-US" altLang="zh-CN" i="1">
                                        <a:solidFill>
                                          <a:srgbClr val="C00000"/>
                                        </a:solidFill>
                                        <a:latin typeface="Cambria Math" panose="02040503050406030204" pitchFamily="18" charset="0"/>
                                        <a:ea typeface="Cambria Math" panose="02040503050406030204" pitchFamily="18" charset="0"/>
                                      </a:rPr>
                                      <m:t>𝑇</m:t>
                                    </m:r>
                                  </m:sup>
                                </m:sSubSup>
                              </m:e>
                            </m:mr>
                            <m:mr>
                              <m:e>
                                <m:r>
                                  <a:rPr lang="en-US" altLang="zh-CN" i="1">
                                    <a:solidFill>
                                      <a:srgbClr val="C00000"/>
                                    </a:solidFill>
                                    <a:latin typeface="Cambria Math" panose="02040503050406030204" pitchFamily="18" charset="0"/>
                                    <a:ea typeface="Cambria Math" panose="02040503050406030204" pitchFamily="18" charset="0"/>
                                  </a:rPr>
                                  <m:t>⋮</m:t>
                                </m:r>
                              </m:e>
                            </m:mr>
                            <m:mr>
                              <m:e>
                                <m:sSubSup>
                                  <m:sSubSupPr>
                                    <m:ctrlPr>
                                      <a:rPr lang="en-US" altLang="zh-CN" i="1">
                                        <a:solidFill>
                                          <a:srgbClr val="C00000"/>
                                        </a:solidFill>
                                        <a:latin typeface="Cambria Math" panose="02040503050406030204" pitchFamily="18" charset="0"/>
                                        <a:ea typeface="Cambria Math" panose="02040503050406030204" pitchFamily="18" charset="0"/>
                                      </a:rPr>
                                    </m:ctrlPr>
                                  </m:sSub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a:solidFill>
                                          <a:srgbClr val="C00000"/>
                                        </a:solidFill>
                                        <a:latin typeface="Cambria Math" panose="02040503050406030204" pitchFamily="18" charset="0"/>
                                        <a:ea typeface="Cambria Math" panose="02040503050406030204" pitchFamily="18" charset="0"/>
                                      </a:rPr>
                                      <m:t>𝒎</m:t>
                                    </m:r>
                                  </m:sub>
                                  <m:sup>
                                    <m:r>
                                      <a:rPr lang="en-US" altLang="zh-CN" i="1">
                                        <a:solidFill>
                                          <a:srgbClr val="C00000"/>
                                        </a:solidFill>
                                        <a:latin typeface="Cambria Math" panose="02040503050406030204" pitchFamily="18" charset="0"/>
                                        <a:ea typeface="Cambria Math" panose="02040503050406030204" pitchFamily="18" charset="0"/>
                                      </a:rPr>
                                      <m:t>𝑇</m:t>
                                    </m:r>
                                  </m:sup>
                                </m:sSubSup>
                              </m:e>
                            </m:mr>
                          </m:m>
                        </m:e>
                      </m:d>
                      <m:r>
                        <a:rPr lang="en-US" altLang="zh-CN" b="1" i="1" smtClean="0">
                          <a:solidFill>
                            <a:srgbClr val="C00000"/>
                          </a:solidFill>
                          <a:latin typeface="Cambria Math" panose="02040503050406030204" pitchFamily="18" charset="0"/>
                          <a:ea typeface="Cambria Math" panose="02040503050406030204" pitchFamily="18" charset="0"/>
                        </a:rPr>
                        <m:t>=−</m:t>
                      </m:r>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𝑚</m:t>
                                    </m:r>
                                  </m:sub>
                                </m:sSub>
                              </m:e>
                            </m:mr>
                          </m:m>
                        </m:e>
                      </m:d>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m:oMathPara>
                </a14:m>
                <a:endParaRPr lang="zh-CN" altLang="en-US" dirty="0"/>
              </a:p>
            </p:txBody>
          </p:sp>
        </mc:Choice>
        <mc:Fallback>
          <p:sp>
            <p:nvSpPr>
              <p:cNvPr id="42" name="矩形 41">
                <a:extLst>
                  <a:ext uri="{FF2B5EF4-FFF2-40B4-BE49-F238E27FC236}">
                    <a16:creationId xmlns:a16="http://schemas.microsoft.com/office/drawing/2014/main" id="{6ACC3825-E0E9-4270-88E0-2E0E5F652A2C}"/>
                  </a:ext>
                </a:extLst>
              </p:cNvPr>
              <p:cNvSpPr>
                <a:spLocks noRot="1" noChangeAspect="1" noMove="1" noResize="1" noEditPoints="1" noAdjustHandles="1" noChangeArrowheads="1" noChangeShapeType="1" noTextEdit="1"/>
              </p:cNvSpPr>
              <p:nvPr/>
            </p:nvSpPr>
            <p:spPr>
              <a:xfrm>
                <a:off x="7285368" y="6010233"/>
                <a:ext cx="4379276" cy="14961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7165481E-55A1-413A-9D89-BECC34EFEDD6}"/>
                  </a:ext>
                </a:extLst>
              </p:cNvPr>
              <p:cNvSpPr/>
              <p:nvPr/>
            </p:nvSpPr>
            <p:spPr>
              <a:xfrm>
                <a:off x="838200" y="4855421"/>
                <a:ext cx="3812937" cy="2478499"/>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14:m>
                  <m:oMath xmlns:m="http://schemas.openxmlformats.org/officeDocument/2006/math">
                    <m:d>
                      <m:dPr>
                        <m:begChr m:val="["/>
                        <m:endChr m:val="]"/>
                        <m:ctrlPr>
                          <a:rPr lang="en-US" altLang="zh-CN" sz="2000" b="1" i="1" smtClean="0">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smtClean="0">
                                <a:solidFill>
                                  <a:srgbClr val="C00000"/>
                                </a:solidFill>
                                <a:latin typeface="Cambria Math" panose="02040503050406030204" pitchFamily="18" charset="0"/>
                                <a:ea typeface="Cambria Math" panose="02040503050406030204" pitchFamily="18" charset="0"/>
                              </a:rPr>
                            </m:ctrlPr>
                          </m:mPr>
                          <m:mr>
                            <m:e>
                              <m:sSubSup>
                                <m:sSubSupPr>
                                  <m:ctrlPr>
                                    <a:rPr lang="en-US" altLang="zh-CN" sz="2000" i="1" smtClean="0">
                                      <a:solidFill>
                                        <a:srgbClr val="C00000"/>
                                      </a:solidFill>
                                      <a:latin typeface="Cambria Math" panose="02040503050406030204" pitchFamily="18" charset="0"/>
                                      <a:ea typeface="Cambria Math" panose="02040503050406030204" pitchFamily="18" charset="0"/>
                                    </a:rPr>
                                  </m:ctrlPr>
                                </m:sSubSup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up>
                                  <m:r>
                                    <a:rPr lang="en-US" altLang="zh-CN" sz="2000" i="1" smtClean="0">
                                      <a:solidFill>
                                        <a:srgbClr val="C00000"/>
                                      </a:solidFill>
                                      <a:latin typeface="Cambria Math" panose="02040503050406030204" pitchFamily="18" charset="0"/>
                                      <a:ea typeface="Cambria Math" panose="02040503050406030204" pitchFamily="18" charset="0"/>
                                    </a:rPr>
                                    <m:t>𝑇</m:t>
                                  </m:r>
                                </m:sup>
                              </m:sSubSup>
                            </m:e>
                          </m:mr>
                          <m:mr>
                            <m:e>
                              <m:r>
                                <a:rPr lang="en-US" altLang="zh-CN" sz="2000" i="1" smtClean="0">
                                  <a:solidFill>
                                    <a:srgbClr val="C00000"/>
                                  </a:solidFill>
                                  <a:latin typeface="Cambria Math" panose="02040503050406030204" pitchFamily="18" charset="0"/>
                                  <a:ea typeface="Cambria Math" panose="02040503050406030204" pitchFamily="18" charset="0"/>
                                </a:rPr>
                                <m:t>⋮</m:t>
                              </m:r>
                            </m:e>
                          </m:mr>
                          <m:mr>
                            <m:e>
                              <m:sSubSup>
                                <m:sSubSupPr>
                                  <m:ctrlPr>
                                    <a:rPr lang="en-US" altLang="zh-CN" sz="2000" i="1" smtClean="0">
                                      <a:solidFill>
                                        <a:srgbClr val="C00000"/>
                                      </a:solidFill>
                                      <a:latin typeface="Cambria Math" panose="02040503050406030204" pitchFamily="18" charset="0"/>
                                      <a:ea typeface="Cambria Math" panose="02040503050406030204" pitchFamily="18" charset="0"/>
                                    </a:rPr>
                                  </m:ctrlPr>
                                </m:sSubSup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up>
                                  <m:r>
                                    <a:rPr lang="en-US" altLang="zh-CN" sz="2000" i="1" smtClean="0">
                                      <a:solidFill>
                                        <a:srgbClr val="C00000"/>
                                      </a:solidFill>
                                      <a:latin typeface="Cambria Math" panose="02040503050406030204" pitchFamily="18" charset="0"/>
                                      <a:ea typeface="Cambria Math" panose="02040503050406030204" pitchFamily="18" charset="0"/>
                                    </a:rPr>
                                    <m:t>𝑇</m:t>
                                  </m:r>
                                </m:sup>
                              </m:sSubSup>
                            </m:e>
                          </m:mr>
                        </m:m>
                      </m:e>
                    </m:d>
                    <m:r>
                      <a:rPr lang="en-US" altLang="zh-CN" sz="2000" b="1"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i="1" smtClean="0">
                                <a:solidFill>
                                  <a:schemeClr val="accent6"/>
                                </a:solidFill>
                                <a:latin typeface="Cambria Math" panose="02040503050406030204" pitchFamily="18" charset="0"/>
                                <a:ea typeface="Cambria Math" panose="02040503050406030204" pitchFamily="18" charset="0"/>
                              </a:rPr>
                            </m:ctrlPr>
                          </m:mPr>
                          <m:mr>
                            <m:e>
                              <m:sSub>
                                <m:sSubPr>
                                  <m:ctrlPr>
                                    <a:rPr lang="en-US" altLang="zh-CN" sz="2000" i="1" smtClean="0">
                                      <a:solidFill>
                                        <a:schemeClr val="accent6"/>
                                      </a:solidFill>
                                      <a:latin typeface="Cambria Math" panose="02040503050406030204" pitchFamily="18" charset="0"/>
                                      <a:ea typeface="Cambria Math" panose="02040503050406030204" pitchFamily="18" charset="0"/>
                                    </a:rPr>
                                  </m:ctrlPr>
                                </m:sSubPr>
                                <m:e>
                                  <m:r>
                                    <m:rPr>
                                      <m:sty m:val="p"/>
                                    </m:rPr>
                                    <a:rPr lang="el-GR" altLang="zh-CN" sz="2000" i="1" smtClean="0">
                                      <a:solidFill>
                                        <a:schemeClr val="accent6"/>
                                      </a:solidFill>
                                      <a:latin typeface="Cambria Math" panose="02040503050406030204" pitchFamily="18" charset="0"/>
                                      <a:ea typeface="Cambria Math" panose="02040503050406030204" pitchFamily="18" charset="0"/>
                                    </a:rPr>
                                    <m:t>λ</m:t>
                                  </m:r>
                                </m:e>
                                <m:sub>
                                  <m:r>
                                    <a:rPr lang="en-US" altLang="zh-CN" sz="2000" i="1" smtClean="0">
                                      <a:solidFill>
                                        <a:schemeClr val="accent6"/>
                                      </a:solidFill>
                                      <a:latin typeface="Cambria Math" panose="02040503050406030204" pitchFamily="18" charset="0"/>
                                      <a:ea typeface="Cambria Math" panose="02040503050406030204" pitchFamily="18" charset="0"/>
                                    </a:rPr>
                                    <m:t>1</m:t>
                                  </m:r>
                                </m:sub>
                              </m:sSub>
                            </m:e>
                          </m:mr>
                          <m:mr>
                            <m:e>
                              <m:r>
                                <a:rPr lang="en-US" altLang="zh-CN" sz="2000" i="1" smtClean="0">
                                  <a:solidFill>
                                    <a:schemeClr val="accent6"/>
                                  </a:solidFill>
                                  <a:latin typeface="Cambria Math" panose="02040503050406030204" pitchFamily="18" charset="0"/>
                                  <a:ea typeface="Cambria Math" panose="02040503050406030204" pitchFamily="18" charset="0"/>
                                </a:rPr>
                                <m:t>⋮</m:t>
                              </m:r>
                            </m:e>
                          </m:mr>
                          <m:mr>
                            <m:e>
                              <m:sSub>
                                <m:sSubPr>
                                  <m:ctrlPr>
                                    <a:rPr lang="en-US" altLang="zh-CN" sz="2000" i="1" smtClean="0">
                                      <a:solidFill>
                                        <a:schemeClr val="accent6"/>
                                      </a:solidFill>
                                      <a:latin typeface="Cambria Math" panose="02040503050406030204" pitchFamily="18" charset="0"/>
                                      <a:ea typeface="Cambria Math" panose="02040503050406030204" pitchFamily="18" charset="0"/>
                                    </a:rPr>
                                  </m:ctrlPr>
                                </m:sSubPr>
                                <m:e>
                                  <m:r>
                                    <m:rPr>
                                      <m:sty m:val="p"/>
                                    </m:rPr>
                                    <a:rPr lang="el-GR" altLang="zh-CN" sz="2000" i="1" smtClean="0">
                                      <a:solidFill>
                                        <a:schemeClr val="accent6"/>
                                      </a:solidFill>
                                      <a:latin typeface="Cambria Math" panose="02040503050406030204" pitchFamily="18" charset="0"/>
                                      <a:ea typeface="Cambria Math" panose="02040503050406030204" pitchFamily="18" charset="0"/>
                                    </a:rPr>
                                    <m:t>λ</m:t>
                                  </m:r>
                                </m:e>
                                <m:sub>
                                  <m:r>
                                    <a:rPr lang="en-US" altLang="zh-CN" sz="2000" i="1" smtClean="0">
                                      <a:solidFill>
                                        <a:schemeClr val="accent6"/>
                                      </a:solidFill>
                                      <a:latin typeface="Cambria Math" panose="02040503050406030204" pitchFamily="18" charset="0"/>
                                      <a:ea typeface="Cambria Math" panose="02040503050406030204" pitchFamily="18" charset="0"/>
                                    </a:rPr>
                                    <m:t>𝑚</m:t>
                                  </m:r>
                                </m:sub>
                              </m:sSub>
                            </m:e>
                          </m:mr>
                        </m:m>
                      </m:e>
                    </m:d>
                    <m:sSup>
                      <m:sSupPr>
                        <m:ctrlPr>
                          <a:rPr lang="en-US" altLang="zh-CN" sz="2000" i="1" smtClean="0">
                            <a:solidFill>
                              <a:schemeClr val="accent2"/>
                            </a:solidFill>
                            <a:latin typeface="Cambria Math" panose="02040503050406030204" pitchFamily="18" charset="0"/>
                            <a:ea typeface="Cambria Math" panose="02040503050406030204" pitchFamily="18" charset="0"/>
                          </a:rPr>
                        </m:ctrlPr>
                      </m:sSupPr>
                      <m:e>
                        <m:d>
                          <m:dPr>
                            <m:begChr m:val="["/>
                            <m:endChr m:val="]"/>
                            <m:ctrlPr>
                              <a:rPr lang="en-US" altLang="zh-CN" sz="2000" i="1" smtClean="0">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i="1" smtClean="0">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sz="2000" i="1" smtClean="0">
                                      <a:solidFill>
                                        <a:schemeClr val="accent2"/>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smtClean="0">
                                          <a:solidFill>
                                            <a:schemeClr val="accent2"/>
                                          </a:solidFill>
                                          <a:latin typeface="Cambria Math" panose="02040503050406030204" pitchFamily="18" charset="0"/>
                                          <a:ea typeface="Cambria Math" panose="02040503050406030204" pitchFamily="18" charset="0"/>
                                        </a:rPr>
                                        <m:t>𝐶</m:t>
                                      </m:r>
                                    </m:e>
                                    <m:sub>
                                      <m:r>
                                        <a:rPr lang="en-US" altLang="zh-CN" sz="2000" i="1" smtClean="0">
                                          <a:solidFill>
                                            <a:schemeClr val="accent2"/>
                                          </a:solidFill>
                                          <a:latin typeface="Cambria Math" panose="02040503050406030204" pitchFamily="18" charset="0"/>
                                          <a:ea typeface="Cambria Math" panose="02040503050406030204" pitchFamily="18" charset="0"/>
                                        </a:rPr>
                                        <m:t>1</m:t>
                                      </m:r>
                                    </m:sub>
                                  </m:sSub>
                                  <m:sSup>
                                    <m:sSupPr>
                                      <m:ctrlPr>
                                        <a:rPr lang="en-US" altLang="zh-CN" sz="2000" i="1" smtClean="0">
                                          <a:solidFill>
                                            <a:schemeClr val="accent2"/>
                                          </a:solidFill>
                                          <a:latin typeface="Cambria Math" panose="02040503050406030204" pitchFamily="18" charset="0"/>
                                          <a:ea typeface="Cambria Math" panose="02040503050406030204" pitchFamily="18" charset="0"/>
                                        </a:rPr>
                                      </m:ctrlPr>
                                    </m:sSupPr>
                                    <m:e>
                                      <m:d>
                                        <m:dPr>
                                          <m:ctrlPr>
                                            <a:rPr lang="en-US" altLang="zh-CN" sz="2000" i="1" smtClean="0">
                                              <a:solidFill>
                                                <a:schemeClr val="accent2"/>
                                              </a:solidFill>
                                              <a:latin typeface="Cambria Math" panose="02040503050406030204" pitchFamily="18" charset="0"/>
                                            </a:rPr>
                                          </m:ctrlPr>
                                        </m:dPr>
                                        <m:e>
                                          <m:r>
                                            <a:rPr lang="en-US" altLang="zh-CN" sz="2000" b="1" i="1" smtClean="0">
                                              <a:solidFill>
                                                <a:schemeClr val="accent2"/>
                                              </a:solidFill>
                                              <a:latin typeface="Cambria Math" panose="02040503050406030204" pitchFamily="18" charset="0"/>
                                              <a:ea typeface="Cambria Math" panose="02040503050406030204" pitchFamily="18" charset="0"/>
                                            </a:rPr>
                                            <m:t>𝒑</m:t>
                                          </m:r>
                                        </m:e>
                                      </m:d>
                                    </m:e>
                                    <m:sup>
                                      <m:r>
                                        <a:rPr lang="en-US" altLang="zh-CN" sz="2000" i="1" smtClean="0">
                                          <a:solidFill>
                                            <a:schemeClr val="accent2"/>
                                          </a:solidFill>
                                          <a:latin typeface="Cambria Math" panose="02040503050406030204" pitchFamily="18" charset="0"/>
                                          <a:ea typeface="Cambria Math" panose="02040503050406030204" pitchFamily="18" charset="0"/>
                                        </a:rPr>
                                        <m:t>𝑇</m:t>
                                      </m:r>
                                    </m:sup>
                                  </m:sSup>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e>
                              </m:mr>
                              <m:mr>
                                <m:e>
                                  <m:r>
                                    <a:rPr lang="en-US" altLang="zh-CN" sz="2000" i="1" smtClean="0">
                                      <a:solidFill>
                                        <a:schemeClr val="accent2"/>
                                      </a:solidFill>
                                      <a:latin typeface="Cambria Math" panose="02040503050406030204" pitchFamily="18" charset="0"/>
                                      <a:ea typeface="Cambria Math" panose="02040503050406030204" pitchFamily="18" charset="0"/>
                                    </a:rPr>
                                    <m:t>⋮</m:t>
                                  </m:r>
                                </m:e>
                              </m:mr>
                              <m:mr>
                                <m:e>
                                  <m:r>
                                    <m:rPr>
                                      <m:sty m:val="p"/>
                                    </m:rPr>
                                    <a:rPr lang="en-US" altLang="zh-CN" sz="2000" i="1" smtClean="0">
                                      <a:solidFill>
                                        <a:schemeClr val="accent2"/>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smtClean="0">
                                          <a:solidFill>
                                            <a:schemeClr val="accent2"/>
                                          </a:solidFill>
                                          <a:latin typeface="Cambria Math" panose="02040503050406030204" pitchFamily="18" charset="0"/>
                                          <a:ea typeface="Cambria Math" panose="02040503050406030204" pitchFamily="18" charset="0"/>
                                        </a:rPr>
                                        <m:t>𝐶</m:t>
                                      </m:r>
                                    </m:e>
                                    <m:sub>
                                      <m:r>
                                        <a:rPr lang="en-US" altLang="zh-CN" sz="2000" i="1" smtClean="0">
                                          <a:solidFill>
                                            <a:schemeClr val="accent2"/>
                                          </a:solidFill>
                                          <a:latin typeface="Cambria Math" panose="02040503050406030204" pitchFamily="18" charset="0"/>
                                          <a:ea typeface="Cambria Math" panose="02040503050406030204" pitchFamily="18" charset="0"/>
                                        </a:rPr>
                                        <m:t>𝑀</m:t>
                                      </m:r>
                                    </m:sub>
                                  </m:sSub>
                                  <m:sSup>
                                    <m:sSupPr>
                                      <m:ctrlPr>
                                        <a:rPr lang="en-US" altLang="zh-CN" sz="2000" i="1" smtClean="0">
                                          <a:solidFill>
                                            <a:schemeClr val="accent2"/>
                                          </a:solidFill>
                                          <a:latin typeface="Cambria Math" panose="02040503050406030204" pitchFamily="18" charset="0"/>
                                          <a:ea typeface="Cambria Math" panose="02040503050406030204" pitchFamily="18" charset="0"/>
                                        </a:rPr>
                                      </m:ctrlPr>
                                    </m:sSupPr>
                                    <m:e>
                                      <m:d>
                                        <m:dPr>
                                          <m:ctrlPr>
                                            <a:rPr lang="en-US" altLang="zh-CN" sz="2000" i="1" smtClean="0">
                                              <a:solidFill>
                                                <a:schemeClr val="accent2"/>
                                              </a:solidFill>
                                              <a:latin typeface="Cambria Math" panose="02040503050406030204" pitchFamily="18" charset="0"/>
                                            </a:rPr>
                                          </m:ctrlPr>
                                        </m:dPr>
                                        <m:e>
                                          <m:r>
                                            <a:rPr lang="en-US" altLang="zh-CN" sz="2000" b="1" i="1" smtClean="0">
                                              <a:solidFill>
                                                <a:schemeClr val="accent2"/>
                                              </a:solidFill>
                                              <a:latin typeface="Cambria Math" panose="02040503050406030204" pitchFamily="18" charset="0"/>
                                              <a:ea typeface="Cambria Math" panose="02040503050406030204" pitchFamily="18" charset="0"/>
                                            </a:rPr>
                                            <m:t>𝒑</m:t>
                                          </m:r>
                                        </m:e>
                                      </m:d>
                                    </m:e>
                                    <m:sup>
                                      <m:r>
                                        <a:rPr lang="en-US" altLang="zh-CN" sz="2000" i="1" smtClean="0">
                                          <a:solidFill>
                                            <a:schemeClr val="accent2"/>
                                          </a:solidFill>
                                          <a:latin typeface="Cambria Math" panose="02040503050406030204" pitchFamily="18" charset="0"/>
                                          <a:ea typeface="Cambria Math" panose="02040503050406030204" pitchFamily="18" charset="0"/>
                                        </a:rPr>
                                        <m:t>𝑇</m:t>
                                      </m:r>
                                    </m:sup>
                                  </m:sSup>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e>
                              </m:mr>
                            </m:m>
                          </m:e>
                        </m:d>
                      </m:e>
                      <m:sup>
                        <m:r>
                          <a:rPr lang="en-US" altLang="zh-CN" sz="2000" b="0" i="1" smtClean="0">
                            <a:solidFill>
                              <a:schemeClr val="accent2"/>
                            </a:solidFill>
                            <a:latin typeface="Cambria Math" panose="02040503050406030204" pitchFamily="18" charset="0"/>
                            <a:ea typeface="Cambria Math" panose="02040503050406030204" pitchFamily="18" charset="0"/>
                          </a:rPr>
                          <m:t>𝑇</m:t>
                        </m:r>
                      </m:sup>
                    </m:sSup>
                  </m:oMath>
                </a14:m>
                <a:r>
                  <a:rPr lang="en-US" altLang="zh-CN" sz="2000" dirty="0">
                    <a:solidFill>
                      <a:schemeClr val="tx1"/>
                    </a:solidFill>
                    <a:ea typeface="Cambria Math" panose="02040503050406030204" pitchFamily="18" charset="0"/>
                  </a:rPr>
                  <a:t> </a:t>
                </a:r>
                <a:br>
                  <a:rPr lang="en-US" altLang="zh-CN" sz="2000" dirty="0">
                    <a:solidFill>
                      <a:schemeClr val="tx1"/>
                    </a:solidFill>
                    <a:latin typeface="Cambria Math" panose="02040503050406030204" pitchFamily="18" charset="0"/>
                    <a:ea typeface="Cambria Math" panose="02040503050406030204" pitchFamily="18" charset="0"/>
                  </a:rPr>
                </a:br>
                <a:r>
                  <a:rPr lang="en-US" altLang="zh-CN" sz="2000"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altLang="zh-CN" sz="2000" b="0" i="0" smtClean="0">
                        <a:solidFill>
                          <a:schemeClr val="tx1"/>
                        </a:solidFill>
                        <a:latin typeface="Cambria Math" panose="02040503050406030204" pitchFamily="18" charset="0"/>
                        <a:ea typeface="Cambria Math" panose="02040503050406030204" pitchFamily="18" charset="0"/>
                      </a:rPr>
                      <m:t>            </m:t>
                    </m:r>
                    <m:r>
                      <a:rPr lang="en-US" altLang="zh-CN" sz="2000">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d>
                      <m:dPr>
                        <m:begChr m:val="["/>
                        <m:endChr m:val="]"/>
                        <m:ctrlPr>
                          <a:rPr lang="en-US" altLang="zh-CN" sz="2000"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i="1">
                                <a:solidFill>
                                  <a:schemeClr val="accent6"/>
                                </a:solidFill>
                                <a:latin typeface="Cambria Math" panose="02040503050406030204" pitchFamily="18" charset="0"/>
                                <a:ea typeface="Cambria Math" panose="02040503050406030204" pitchFamily="18" charset="0"/>
                              </a:rPr>
                            </m:ctrlPr>
                          </m:mPr>
                          <m:mr>
                            <m:e>
                              <m:sSub>
                                <m:sSubPr>
                                  <m:ctrlPr>
                                    <a:rPr lang="en-US" altLang="zh-CN" sz="2000" i="1">
                                      <a:solidFill>
                                        <a:schemeClr val="accent6"/>
                                      </a:solidFill>
                                      <a:latin typeface="Cambria Math" panose="02040503050406030204" pitchFamily="18" charset="0"/>
                                      <a:ea typeface="Cambria Math" panose="02040503050406030204" pitchFamily="18" charset="0"/>
                                    </a:rPr>
                                  </m:ctrlPr>
                                </m:sSubPr>
                                <m:e>
                                  <m:r>
                                    <m:rPr>
                                      <m:sty m:val="p"/>
                                    </m:rPr>
                                    <a:rPr lang="el-GR" altLang="zh-CN" sz="2000" i="1">
                                      <a:solidFill>
                                        <a:schemeClr val="accent6"/>
                                      </a:solidFill>
                                      <a:latin typeface="Cambria Math" panose="02040503050406030204" pitchFamily="18" charset="0"/>
                                      <a:ea typeface="Cambria Math" panose="02040503050406030204" pitchFamily="18" charset="0"/>
                                    </a:rPr>
                                    <m:t>λ</m:t>
                                  </m:r>
                                </m:e>
                                <m:sub>
                                  <m:r>
                                    <a:rPr lang="en-US" altLang="zh-CN" sz="2000" i="1">
                                      <a:solidFill>
                                        <a:schemeClr val="accent6"/>
                                      </a:solidFill>
                                      <a:latin typeface="Cambria Math" panose="02040503050406030204" pitchFamily="18" charset="0"/>
                                      <a:ea typeface="Cambria Math" panose="02040503050406030204" pitchFamily="18" charset="0"/>
                                    </a:rPr>
                                    <m:t>1</m:t>
                                  </m:r>
                                </m:sub>
                              </m:sSub>
                            </m:e>
                          </m:mr>
                          <m:mr>
                            <m:e>
                              <m:r>
                                <a:rPr lang="en-US" altLang="zh-CN" sz="20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6"/>
                                      </a:solidFill>
                                      <a:latin typeface="Cambria Math" panose="02040503050406030204" pitchFamily="18" charset="0"/>
                                      <a:ea typeface="Cambria Math" panose="02040503050406030204" pitchFamily="18" charset="0"/>
                                    </a:rPr>
                                  </m:ctrlPr>
                                </m:sSubPr>
                                <m:e>
                                  <m:r>
                                    <m:rPr>
                                      <m:sty m:val="p"/>
                                    </m:rPr>
                                    <a:rPr lang="el-GR" altLang="zh-CN" sz="2000" i="1">
                                      <a:solidFill>
                                        <a:schemeClr val="accent6"/>
                                      </a:solidFill>
                                      <a:latin typeface="Cambria Math" panose="02040503050406030204" pitchFamily="18" charset="0"/>
                                      <a:ea typeface="Cambria Math" panose="02040503050406030204" pitchFamily="18" charset="0"/>
                                    </a:rPr>
                                    <m:t>λ</m:t>
                                  </m:r>
                                </m:e>
                                <m:sub>
                                  <m:r>
                                    <a:rPr lang="en-US" altLang="zh-CN" sz="2000" i="1">
                                      <a:solidFill>
                                        <a:schemeClr val="accent6"/>
                                      </a:solidFill>
                                      <a:latin typeface="Cambria Math" panose="02040503050406030204" pitchFamily="18" charset="0"/>
                                      <a:ea typeface="Cambria Math" panose="02040503050406030204" pitchFamily="18" charset="0"/>
                                    </a:rPr>
                                    <m:t>𝑚</m:t>
                                  </m:r>
                                </m:sub>
                              </m:sSub>
                            </m:e>
                          </m:mr>
                        </m:m>
                      </m:e>
                    </m:d>
                    <m:sSup>
                      <m:sSupPr>
                        <m:ctrlPr>
                          <a:rPr lang="en-US" altLang="zh-CN" sz="2000" i="1">
                            <a:solidFill>
                              <a:schemeClr val="accent2"/>
                            </a:solidFill>
                            <a:latin typeface="Cambria Math" panose="02040503050406030204" pitchFamily="18" charset="0"/>
                            <a:ea typeface="Cambria Math" panose="02040503050406030204" pitchFamily="18" charset="0"/>
                          </a:rPr>
                        </m:ctrlPr>
                      </m:sSupPr>
                      <m:e>
                        <m:d>
                          <m:dPr>
                            <m:begChr m:val="["/>
                            <m:endChr m:val="]"/>
                            <m:ctrlPr>
                              <a:rPr lang="en-US" altLang="zh-CN" sz="2000"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sz="2000" i="1">
                                      <a:solidFill>
                                        <a:schemeClr val="accent2"/>
                                      </a:solidFill>
                                      <a:latin typeface="Cambria Math" panose="02040503050406030204" pitchFamily="18" charset="0"/>
                                      <a:ea typeface="Cambria Math" panose="02040503050406030204" pitchFamily="18" charset="0"/>
                                    </a:rPr>
                                    <m:t>∇</m:t>
                                  </m:r>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𝐶</m:t>
                                      </m:r>
                                    </m:e>
                                    <m:sub>
                                      <m:r>
                                        <a:rPr lang="en-US" altLang="zh-CN" sz="2000" i="1">
                                          <a:solidFill>
                                            <a:schemeClr val="accent2"/>
                                          </a:solidFill>
                                          <a:latin typeface="Cambria Math" panose="02040503050406030204" pitchFamily="18" charset="0"/>
                                          <a:ea typeface="Cambria Math" panose="02040503050406030204" pitchFamily="18" charset="0"/>
                                        </a:rPr>
                                        <m:t>1</m:t>
                                      </m:r>
                                    </m:sub>
                                  </m:sSub>
                                  <m:sSup>
                                    <m:sSupPr>
                                      <m:ctrlPr>
                                        <a:rPr lang="en-US" altLang="zh-CN" sz="2000" i="1">
                                          <a:solidFill>
                                            <a:schemeClr val="accent2"/>
                                          </a:solidFill>
                                          <a:latin typeface="Cambria Math" panose="02040503050406030204" pitchFamily="18" charset="0"/>
                                          <a:ea typeface="Cambria Math" panose="02040503050406030204" pitchFamily="18" charset="0"/>
                                        </a:rPr>
                                      </m:ctrlPr>
                                    </m:sSupPr>
                                    <m:e>
                                      <m:d>
                                        <m:dPr>
                                          <m:ctrlPr>
                                            <a:rPr lang="en-US" altLang="zh-CN" sz="2000" i="1">
                                              <a:solidFill>
                                                <a:schemeClr val="accent2"/>
                                              </a:solidFill>
                                              <a:latin typeface="Cambria Math" panose="02040503050406030204" pitchFamily="18" charset="0"/>
                                            </a:rPr>
                                          </m:ctrlPr>
                                        </m:dPr>
                                        <m:e>
                                          <m:r>
                                            <a:rPr lang="en-US" altLang="zh-CN" sz="2000" b="1" i="1">
                                              <a:solidFill>
                                                <a:schemeClr val="accent2"/>
                                              </a:solidFill>
                                              <a:latin typeface="Cambria Math" panose="02040503050406030204" pitchFamily="18" charset="0"/>
                                              <a:ea typeface="Cambria Math" panose="02040503050406030204" pitchFamily="18" charset="0"/>
                                            </a:rPr>
                                            <m:t>𝒑</m:t>
                                          </m:r>
                                        </m:e>
                                      </m:d>
                                    </m:e>
                                    <m:sup>
                                      <m:r>
                                        <a:rPr lang="en-US" altLang="zh-CN" sz="2000" i="1">
                                          <a:solidFill>
                                            <a:schemeClr val="accent2"/>
                                          </a:solidFill>
                                          <a:latin typeface="Cambria Math" panose="02040503050406030204" pitchFamily="18" charset="0"/>
                                          <a:ea typeface="Cambria Math" panose="02040503050406030204" pitchFamily="18" charset="0"/>
                                        </a:rPr>
                                        <m:t>𝑇</m:t>
                                      </m:r>
                                    </m:sup>
                                  </m:sSup>
                                </m:e>
                              </m:mr>
                              <m:mr>
                                <m:e>
                                  <m:r>
                                    <a:rPr lang="en-US" altLang="zh-CN" sz="2000" i="1">
                                      <a:solidFill>
                                        <a:schemeClr val="accent2"/>
                                      </a:solidFill>
                                      <a:latin typeface="Cambria Math" panose="02040503050406030204" pitchFamily="18" charset="0"/>
                                      <a:ea typeface="Cambria Math" panose="02040503050406030204" pitchFamily="18" charset="0"/>
                                    </a:rPr>
                                    <m:t>⋮</m:t>
                                  </m:r>
                                </m:e>
                              </m:mr>
                              <m:mr>
                                <m:e>
                                  <m:r>
                                    <m:rPr>
                                      <m:sty m:val="p"/>
                                    </m:rPr>
                                    <a:rPr lang="en-US" altLang="zh-CN" sz="2000" i="1">
                                      <a:solidFill>
                                        <a:schemeClr val="accent2"/>
                                      </a:solidFill>
                                      <a:latin typeface="Cambria Math" panose="02040503050406030204" pitchFamily="18" charset="0"/>
                                      <a:ea typeface="Cambria Math" panose="02040503050406030204" pitchFamily="18" charset="0"/>
                                    </a:rPr>
                                    <m:t>∇</m:t>
                                  </m:r>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𝐶</m:t>
                                      </m:r>
                                    </m:e>
                                    <m:sub>
                                      <m:r>
                                        <a:rPr lang="en-US" altLang="zh-CN" sz="2000" i="1">
                                          <a:solidFill>
                                            <a:schemeClr val="accent2"/>
                                          </a:solidFill>
                                          <a:latin typeface="Cambria Math" panose="02040503050406030204" pitchFamily="18" charset="0"/>
                                          <a:ea typeface="Cambria Math" panose="02040503050406030204" pitchFamily="18" charset="0"/>
                                        </a:rPr>
                                        <m:t>𝑀</m:t>
                                      </m:r>
                                    </m:sub>
                                  </m:sSub>
                                  <m:sSup>
                                    <m:sSupPr>
                                      <m:ctrlPr>
                                        <a:rPr lang="en-US" altLang="zh-CN" sz="2000" i="1">
                                          <a:solidFill>
                                            <a:schemeClr val="accent2"/>
                                          </a:solidFill>
                                          <a:latin typeface="Cambria Math" panose="02040503050406030204" pitchFamily="18" charset="0"/>
                                          <a:ea typeface="Cambria Math" panose="02040503050406030204" pitchFamily="18" charset="0"/>
                                        </a:rPr>
                                      </m:ctrlPr>
                                    </m:sSupPr>
                                    <m:e>
                                      <m:d>
                                        <m:dPr>
                                          <m:ctrlPr>
                                            <a:rPr lang="en-US" altLang="zh-CN" sz="2000" i="1">
                                              <a:solidFill>
                                                <a:schemeClr val="accent2"/>
                                              </a:solidFill>
                                              <a:latin typeface="Cambria Math" panose="02040503050406030204" pitchFamily="18" charset="0"/>
                                            </a:rPr>
                                          </m:ctrlPr>
                                        </m:dPr>
                                        <m:e>
                                          <m:r>
                                            <a:rPr lang="en-US" altLang="zh-CN" sz="2000" b="1" i="1">
                                              <a:solidFill>
                                                <a:schemeClr val="accent2"/>
                                              </a:solidFill>
                                              <a:latin typeface="Cambria Math" panose="02040503050406030204" pitchFamily="18" charset="0"/>
                                              <a:ea typeface="Cambria Math" panose="02040503050406030204" pitchFamily="18" charset="0"/>
                                            </a:rPr>
                                            <m:t>𝒑</m:t>
                                          </m:r>
                                        </m:e>
                                      </m:d>
                                    </m:e>
                                    <m:sup>
                                      <m:r>
                                        <a:rPr lang="en-US" altLang="zh-CN" sz="2000" i="1">
                                          <a:solidFill>
                                            <a:schemeClr val="accent2"/>
                                          </a:solidFill>
                                          <a:latin typeface="Cambria Math" panose="02040503050406030204" pitchFamily="18" charset="0"/>
                                          <a:ea typeface="Cambria Math" panose="02040503050406030204" pitchFamily="18" charset="0"/>
                                        </a:rPr>
                                        <m:t>𝑇</m:t>
                                      </m:r>
                                    </m:sup>
                                  </m:sSup>
                                </m:e>
                              </m:mr>
                            </m:m>
                          </m:e>
                        </m:d>
                      </m:e>
                      <m:sup>
                        <m:r>
                          <a:rPr lang="en-US" altLang="zh-CN" sz="2000" i="1">
                            <a:solidFill>
                              <a:schemeClr val="accent2"/>
                            </a:solidFill>
                            <a:latin typeface="Cambria Math" panose="02040503050406030204" pitchFamily="18" charset="0"/>
                            <a:ea typeface="Cambria Math" panose="02040503050406030204" pitchFamily="18" charset="0"/>
                          </a:rPr>
                          <m:t>𝑇</m:t>
                        </m:r>
                      </m:sup>
                    </m:sSup>
                  </m:oMath>
                </a14:m>
                <a:endParaRPr lang="en-US" altLang="zh-CN" sz="2000" i="1" dirty="0">
                  <a:solidFill>
                    <a:schemeClr val="accent2"/>
                  </a:solidFill>
                  <a:latin typeface="Cambria Math" panose="02040503050406030204" pitchFamily="18" charset="0"/>
                  <a:ea typeface="Cambria Math" panose="02040503050406030204" pitchFamily="18" charset="0"/>
                </a:endParaRPr>
              </a:p>
              <a:p>
                <a:r>
                  <a:rPr lang="en-US" altLang="zh-CN" sz="2000" b="0" dirty="0">
                    <a:solidFill>
                      <a:schemeClr val="tx1"/>
                    </a:solidFill>
                    <a:ea typeface="Cambria Math" panose="02040503050406030204" pitchFamily="18" charset="0"/>
                  </a:rPr>
                  <a:t>          </a:t>
                </a:r>
                <a14:m>
                  <m:oMath xmlns:m="http://schemas.openxmlformats.org/officeDocument/2006/math">
                    <m:r>
                      <a:rPr lang="en-US" altLang="zh-CN" sz="2000" b="0" i="0" smtClean="0">
                        <a:solidFill>
                          <a:schemeClr val="tx1"/>
                        </a:solidFill>
                        <a:latin typeface="Cambria Math" panose="02040503050406030204" pitchFamily="18" charset="0"/>
                        <a:ea typeface="Cambria Math" panose="02040503050406030204" pitchFamily="18" charset="0"/>
                      </a:rPr>
                      <m:t>=</m:t>
                    </m:r>
                    <m:r>
                      <a:rPr lang="en-US" altLang="zh-CN" sz="2000" i="1">
                        <a:solidFill>
                          <a:schemeClr val="tx1"/>
                        </a:solidFill>
                        <a:latin typeface="Cambria Math" panose="02040503050406030204" pitchFamily="18" charset="0"/>
                        <a:ea typeface="Cambria Math" panose="02040503050406030204" pitchFamily="18" charset="0"/>
                      </a:rPr>
                      <m:t>−</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a:rPr lang="el-GR" altLang="zh-CN" sz="2000" b="1" i="1">
                        <a:solidFill>
                          <a:schemeClr val="accent6"/>
                        </a:solidFill>
                        <a:latin typeface="Cambria Math" panose="02040503050406030204" pitchFamily="18" charset="0"/>
                        <a:ea typeface="Cambria Math" panose="02040503050406030204" pitchFamily="18" charset="0"/>
                      </a:rPr>
                      <m:t>𝝀</m:t>
                    </m:r>
                    <m:r>
                      <m:rPr>
                        <m:sty m:val="p"/>
                        <m:brk m:alnAt="7"/>
                      </m:rP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1" i="1">
                        <a:solidFill>
                          <a:schemeClr val="accent2"/>
                        </a:solidFill>
                        <a:latin typeface="Cambria Math" panose="02040503050406030204" pitchFamily="18" charset="0"/>
                        <a:ea typeface="Cambria Math" panose="02040503050406030204" pitchFamily="18" charset="0"/>
                      </a:rPr>
                      <m:t>𝑪</m:t>
                    </m:r>
                    <m:sSup>
                      <m:sSupPr>
                        <m:ctrlPr>
                          <a:rPr lang="en-US" altLang="zh-CN" sz="2000" i="1">
                            <a:solidFill>
                              <a:schemeClr val="accent2"/>
                            </a:solidFill>
                            <a:latin typeface="Cambria Math" panose="02040503050406030204" pitchFamily="18" charset="0"/>
                            <a:ea typeface="Cambria Math" panose="02040503050406030204" pitchFamily="18" charset="0"/>
                          </a:rPr>
                        </m:ctrlPr>
                      </m:sSupPr>
                      <m:e>
                        <m:d>
                          <m:dPr>
                            <m:ctrlPr>
                              <a:rPr lang="en-US" altLang="zh-CN" sz="2000" i="1">
                                <a:solidFill>
                                  <a:schemeClr val="accent2"/>
                                </a:solidFill>
                                <a:latin typeface="Cambria Math" panose="02040503050406030204" pitchFamily="18" charset="0"/>
                              </a:rPr>
                            </m:ctrlPr>
                          </m:dPr>
                          <m:e>
                            <m:r>
                              <a:rPr lang="en-US" altLang="zh-CN" sz="2000" b="1" i="1">
                                <a:solidFill>
                                  <a:schemeClr val="accent2"/>
                                </a:solidFill>
                                <a:latin typeface="Cambria Math" panose="02040503050406030204" pitchFamily="18" charset="0"/>
                                <a:ea typeface="Cambria Math" panose="02040503050406030204" pitchFamily="18" charset="0"/>
                              </a:rPr>
                              <m:t>𝒑</m:t>
                            </m:r>
                          </m:e>
                        </m:d>
                      </m:e>
                      <m:sup>
                        <m:r>
                          <a:rPr lang="en-US" altLang="zh-CN" sz="2000" i="1">
                            <a:solidFill>
                              <a:schemeClr val="accent2"/>
                            </a:solidFill>
                            <a:latin typeface="Cambria Math" panose="02040503050406030204" pitchFamily="18" charset="0"/>
                            <a:ea typeface="Cambria Math" panose="02040503050406030204" pitchFamily="18" charset="0"/>
                          </a:rPr>
                          <m:t>𝑇</m:t>
                        </m:r>
                      </m:sup>
                    </m:sSup>
                  </m:oMath>
                </a14:m>
                <a:endParaRPr lang="zh-CN" altLang="en-US" sz="2000" dirty="0"/>
              </a:p>
            </p:txBody>
          </p:sp>
        </mc:Choice>
        <mc:Fallback>
          <p:sp>
            <p:nvSpPr>
              <p:cNvPr id="28" name="矩形 27">
                <a:extLst>
                  <a:ext uri="{FF2B5EF4-FFF2-40B4-BE49-F238E27FC236}">
                    <a16:creationId xmlns:a16="http://schemas.microsoft.com/office/drawing/2014/main" id="{7165481E-55A1-413A-9D89-BECC34EFEDD6}"/>
                  </a:ext>
                </a:extLst>
              </p:cNvPr>
              <p:cNvSpPr>
                <a:spLocks noRot="1" noChangeAspect="1" noMove="1" noResize="1" noEditPoints="1" noAdjustHandles="1" noChangeArrowheads="1" noChangeShapeType="1" noTextEdit="1"/>
              </p:cNvSpPr>
              <p:nvPr/>
            </p:nvSpPr>
            <p:spPr>
              <a:xfrm>
                <a:off x="838200" y="4855421"/>
                <a:ext cx="3812937" cy="2478499"/>
              </a:xfrm>
              <a:prstGeom prst="rect">
                <a:avLst/>
              </a:prstGeom>
              <a:blipFill>
                <a:blip r:embed="rId10"/>
                <a:stretch>
                  <a:fillRect b="-2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3637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a:bodyPr>
              <a:lstStyle/>
              <a:p>
                <a14:m>
                  <m:oMath xmlns:m="http://schemas.openxmlformats.org/officeDocument/2006/math">
                    <m:d>
                      <m:dPr>
                        <m:begChr m:val="["/>
                        <m:endChr m:val="]"/>
                        <m:ctrlPr>
                          <a:rPr lang="en-US" altLang="zh-CN" b="1" i="1" smtClean="0">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715644" y="1765376"/>
            <a:ext cx="2815691" cy="2188473"/>
            <a:chOff x="8715644" y="1765376"/>
            <a:chExt cx="2815691" cy="2188473"/>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C00ED60-1E0D-4CC8-89F1-89605BC7ADBD}"/>
                    </a:ext>
                  </a:extLst>
                </p:cNvPr>
                <p:cNvSpPr/>
                <p:nvPr/>
              </p:nvSpPr>
              <p:spPr>
                <a:xfrm>
                  <a:off x="10688389" y="3584517"/>
                  <a:ext cx="37760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688389" y="3584517"/>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002FE161-7CE6-4CB8-BDEB-3DB8510EA64E}"/>
                    </a:ext>
                  </a:extLst>
                </p:cNvPr>
                <p:cNvSpPr/>
                <p:nvPr/>
              </p:nvSpPr>
              <p:spPr>
                <a:xfrm>
                  <a:off x="8715644" y="1765376"/>
                  <a:ext cx="38100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15644" y="176537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1A32BC85-E3EB-4D41-A5DF-1B7B25D43CCB}"/>
                  </a:ext>
                </a:extLst>
              </p:cNvPr>
              <p:cNvSpPr/>
              <p:nvPr/>
            </p:nvSpPr>
            <p:spPr>
              <a:xfrm>
                <a:off x="1172722" y="5516261"/>
                <a:ext cx="2954014" cy="976614"/>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C00000"/>
                              </a:solidFill>
                              <a:latin typeface="Cambria Math" panose="02040503050406030204" pitchFamily="18" charset="0"/>
                              <a:ea typeface="Cambria Math" panose="02040503050406030204" pitchFamily="18" charset="0"/>
                            </a:rPr>
                          </m:ctrlPr>
                        </m:dPr>
                        <m:e>
                          <m:eqArr>
                            <m:eqArrPr>
                              <m:ctrlPr>
                                <a:rPr lang="en-US" altLang="zh-CN"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b="1" i="1" smtClean="0">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smtClean="0">
                                      <a:solidFill>
                                        <a:srgbClr val="C00000"/>
                                      </a:solidFill>
                                      <a:latin typeface="Cambria Math" panose="02040503050406030204" pitchFamily="18" charset="0"/>
                                      <a:ea typeface="Cambria Math" panose="02040503050406030204" pitchFamily="18" charset="0"/>
                                    </a:rPr>
                                    <m:t>𝟏</m:t>
                                  </m:r>
                                </m:sub>
                              </m:sSub>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sSub>
                                <m:sSubPr>
                                  <m:ctrlPr>
                                    <a:rPr lang="el-GR" altLang="zh-CN" i="1" smtClean="0">
                                      <a:solidFill>
                                        <a:schemeClr val="accent2"/>
                                      </a:solidFill>
                                      <a:latin typeface="Cambria Math" panose="02040503050406030204" pitchFamily="18" charset="0"/>
                                      <a:ea typeface="Cambria Math" panose="02040503050406030204" pitchFamily="18" charset="0"/>
                                    </a:rPr>
                                  </m:ctrlPr>
                                </m:sSubPr>
                                <m:e>
                                  <m:r>
                                    <a:rPr lang="en-US" altLang="zh-CN" b="0" i="1" smtClean="0">
                                      <a:solidFill>
                                        <a:schemeClr val="accent2"/>
                                      </a:solidFill>
                                      <a:latin typeface="Cambria Math" panose="02040503050406030204" pitchFamily="18" charset="0"/>
                                      <a:ea typeface="Cambria Math" panose="02040503050406030204" pitchFamily="18" charset="0"/>
                                    </a:rPr>
                                    <m:t>𝐶</m:t>
                                  </m:r>
                                </m:e>
                                <m:sub>
                                  <m:r>
                                    <a:rPr lang="en-US" altLang="zh-CN" b="0" i="1" smtClean="0">
                                      <a:solidFill>
                                        <a:schemeClr val="accent2"/>
                                      </a:solidFill>
                                      <a:latin typeface="Cambria Math" panose="02040503050406030204" pitchFamily="18" charset="0"/>
                                      <a:ea typeface="Cambria Math" panose="02040503050406030204" pitchFamily="18" charset="0"/>
                                    </a:rPr>
                                    <m:t>1</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e>
                            <m:e>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b>
                                  <m:r>
                                    <a:rPr lang="en-US" altLang="zh-CN" b="1" i="1" smtClean="0">
                                      <a:solidFill>
                                        <a:srgbClr val="C00000"/>
                                      </a:solidFill>
                                      <a:latin typeface="Cambria Math" panose="02040503050406030204" pitchFamily="18" charset="0"/>
                                      <a:ea typeface="Cambria Math" panose="02040503050406030204" pitchFamily="18" charset="0"/>
                                    </a:rPr>
                                    <m:t>𝟐</m:t>
                                  </m:r>
                                </m:sub>
                              </m:sSub>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solidFill>
                                        <a:schemeClr val="accent1"/>
                                      </a:solidFill>
                                      <a:latin typeface="Cambria Math" panose="02040503050406030204" pitchFamily="18" charset="0"/>
                                      <a:ea typeface="Cambria Math" panose="02040503050406030204" pitchFamily="18" charset="0"/>
                                    </a:rPr>
                                  </m:ctrlPr>
                                </m:sSupPr>
                                <m:e>
                                  <m:r>
                                    <a:rPr lang="en-US" altLang="zh-CN" b="1" i="1">
                                      <a:solidFill>
                                        <a:schemeClr val="accent1"/>
                                      </a:solidFill>
                                      <a:latin typeface="Cambria Math" panose="02040503050406030204" pitchFamily="18" charset="0"/>
                                      <a:ea typeface="Cambria Math" panose="02040503050406030204" pitchFamily="18" charset="0"/>
                                    </a:rPr>
                                    <m:t>𝑴</m:t>
                                  </m:r>
                                </m:e>
                                <m:sup>
                                  <m:r>
                                    <a:rPr lang="en-US" altLang="zh-CN" i="1">
                                      <a:solidFill>
                                        <a:schemeClr val="accent1"/>
                                      </a:solidFill>
                                      <a:latin typeface="Cambria Math" panose="02040503050406030204" pitchFamily="18" charset="0"/>
                                      <a:ea typeface="Cambria Math" panose="02040503050406030204" pitchFamily="18" charset="0"/>
                                    </a:rPr>
                                    <m:t>−1</m:t>
                                  </m:r>
                                </m:sup>
                              </m:sSup>
                              <m:r>
                                <m:rPr>
                                  <m:sty m:val="p"/>
                                </m:rPr>
                                <a:rPr lang="el-GR" altLang="zh-CN" i="1">
                                  <a:solidFill>
                                    <a:schemeClr val="accent2"/>
                                  </a:solidFill>
                                  <a:latin typeface="Cambria Math" panose="02040503050406030204" pitchFamily="18" charset="0"/>
                                  <a:ea typeface="Cambria Math" panose="02040503050406030204" pitchFamily="18" charset="0"/>
                                </a:rPr>
                                <m:t>∇</m:t>
                              </m:r>
                              <m:sSub>
                                <m:sSubPr>
                                  <m:ctrlPr>
                                    <a:rPr lang="el-GR"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b="0" i="1" smtClean="0">
                                      <a:solidFill>
                                        <a:schemeClr val="accent2"/>
                                      </a:solidFill>
                                      <a:latin typeface="Cambria Math" panose="02040503050406030204" pitchFamily="18" charset="0"/>
                                      <a:ea typeface="Cambria Math" panose="02040503050406030204" pitchFamily="18" charset="0"/>
                                    </a:rPr>
                                    <m:t>2</m:t>
                                  </m:r>
                                </m:sub>
                              </m:sSub>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e>
                            <m:e>
                              <m:r>
                                <a:rPr lang="en-US" altLang="zh-CN" i="1">
                                  <a:solidFill>
                                    <a:srgbClr val="C00000"/>
                                  </a:solidFill>
                                  <a:latin typeface="Cambria Math" panose="02040503050406030204" pitchFamily="18" charset="0"/>
                                  <a:ea typeface="Cambria Math" panose="02040503050406030204" pitchFamily="18" charset="0"/>
                                </a:rPr>
                                <m:t>⋮</m:t>
                              </m:r>
                            </m:e>
                          </m:eqArr>
                        </m:e>
                      </m:d>
                    </m:oMath>
                  </m:oMathPara>
                </a14:m>
                <a:endParaRPr lang="en-US" altLang="zh-CN" dirty="0">
                  <a:ea typeface="Cambria Math" panose="02040503050406030204" pitchFamily="18" charset="0"/>
                </a:endParaRPr>
              </a:p>
            </p:txBody>
          </p:sp>
        </mc:Choice>
        <mc:Fallback>
          <p:sp>
            <p:nvSpPr>
              <p:cNvPr id="24" name="矩形 23">
                <a:extLst>
                  <a:ext uri="{FF2B5EF4-FFF2-40B4-BE49-F238E27FC236}">
                    <a16:creationId xmlns:a16="http://schemas.microsoft.com/office/drawing/2014/main" id="{1A32BC85-E3EB-4D41-A5DF-1B7B25D43CCB}"/>
                  </a:ext>
                </a:extLst>
              </p:cNvPr>
              <p:cNvSpPr>
                <a:spLocks noRot="1" noChangeAspect="1" noMove="1" noResize="1" noEditPoints="1" noAdjustHandles="1" noChangeArrowheads="1" noChangeShapeType="1" noTextEdit="1"/>
              </p:cNvSpPr>
              <p:nvPr/>
            </p:nvSpPr>
            <p:spPr>
              <a:xfrm>
                <a:off x="1172722" y="5516261"/>
                <a:ext cx="2954014" cy="97661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2767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C4C393-C596-4FB6-A56A-1404F9B1BCB7}"/>
                  </a:ext>
                </a:extLst>
              </p:cNvPr>
              <p:cNvSpPr>
                <a:spLocks noGrp="1"/>
              </p:cNvSpPr>
              <p:nvPr>
                <p:ph idx="1"/>
              </p:nvPr>
            </p:nvSpPr>
            <p:spPr/>
            <p:txBody>
              <a:bodyPr>
                <a:normAutofit lnSpcReduction="10000"/>
              </a:bodyPr>
              <a:lstStyle/>
              <a:p>
                <a14:m>
                  <m:oMath xmlns:m="http://schemas.openxmlformats.org/officeDocument/2006/math">
                    <m:d>
                      <m:dPr>
                        <m:begChr m:val="["/>
                        <m:endChr m:val="]"/>
                        <m:ctrlPr>
                          <a:rPr lang="en-US" altLang="zh-CN"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b="1" i="1">
                                <a:solidFill>
                                  <a:srgbClr val="C00000"/>
                                </a:solidFill>
                                <a:latin typeface="Cambria Math" panose="02040503050406030204" pitchFamily="18" charset="0"/>
                                <a:ea typeface="Cambria Math" panose="02040503050406030204" pitchFamily="18" charset="0"/>
                              </a:rPr>
                            </m:ctrlPr>
                          </m:mP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1</m:t>
                                  </m:r>
                                </m:sub>
                              </m:sSub>
                            </m:e>
                          </m:mr>
                          <m:mr>
                            <m:e>
                              <m:r>
                                <a:rPr lang="en-US" altLang="zh-CN" i="1">
                                  <a:solidFill>
                                    <a:srgbClr val="C00000"/>
                                  </a:solidFill>
                                  <a:latin typeface="Cambria Math" panose="02040503050406030204" pitchFamily="18" charset="0"/>
                                  <a:ea typeface="Cambria Math" panose="02040503050406030204" pitchFamily="18" charset="0"/>
                                </a:rPr>
                                <m:t>⋮</m:t>
                              </m:r>
                            </m:e>
                          </m:mr>
                          <m:mr>
                            <m:e>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𝑛</m:t>
                                  </m:r>
                                </m:sub>
                              </m:sSub>
                            </m:e>
                          </m:mr>
                        </m:m>
                      </m:e>
                    </m:d>
                    <m:r>
                      <a:rPr lang="en-US" altLang="zh-CN" b="1" i="1">
                        <a:latin typeface="Cambria Math" panose="02040503050406030204" pitchFamily="18" charset="0"/>
                      </a:rPr>
                      <m:t>=−</m:t>
                    </m:r>
                    <m:d>
                      <m:dPr>
                        <m:begChr m:val="["/>
                        <m:endChr m:val="]"/>
                        <m:ctrlPr>
                          <a:rPr lang="en-US" altLang="zh-CN"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6"/>
                                </a:solidFill>
                                <a:latin typeface="Cambria Math" panose="02040503050406030204" pitchFamily="18" charset="0"/>
                                <a:ea typeface="Cambria Math" panose="02040503050406030204" pitchFamily="18" charset="0"/>
                              </a:rPr>
                            </m:ctrlPr>
                          </m:mP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1</m:t>
                                  </m:r>
                                </m:sub>
                              </m:sSub>
                            </m:e>
                          </m:mr>
                          <m:mr>
                            <m:e>
                              <m:r>
                                <a:rPr lang="en-US" altLang="zh-CN" i="1">
                                  <a:solidFill>
                                    <a:schemeClr val="accent6"/>
                                  </a:solidFill>
                                  <a:latin typeface="Cambria Math" panose="02040503050406030204" pitchFamily="18" charset="0"/>
                                  <a:ea typeface="Cambria Math" panose="02040503050406030204" pitchFamily="18" charset="0"/>
                                </a:rPr>
                                <m:t>⋯</m:t>
                              </m:r>
                            </m:e>
                          </m:mr>
                          <m:mr>
                            <m:e>
                              <m:sSub>
                                <m:sSubPr>
                                  <m:ctrlPr>
                                    <a:rPr lang="en-US" altLang="zh-CN" i="1">
                                      <a:solidFill>
                                        <a:schemeClr val="accent6"/>
                                      </a:solidFill>
                                      <a:latin typeface="Cambria Math" panose="02040503050406030204" pitchFamily="18" charset="0"/>
                                      <a:ea typeface="Cambria Math" panose="02040503050406030204" pitchFamily="18" charset="0"/>
                                    </a:rPr>
                                  </m:ctrlPr>
                                </m:sSubPr>
                                <m:e>
                                  <m:r>
                                    <m:rPr>
                                      <m:sty m:val="p"/>
                                    </m:rPr>
                                    <a:rPr lang="el-GR" altLang="zh-CN" i="1">
                                      <a:solidFill>
                                        <a:schemeClr val="accent6"/>
                                      </a:solidFill>
                                      <a:latin typeface="Cambria Math" panose="02040503050406030204" pitchFamily="18" charset="0"/>
                                      <a:ea typeface="Cambria Math" panose="02040503050406030204" pitchFamily="18" charset="0"/>
                                    </a:rPr>
                                    <m:t>λ</m:t>
                                  </m:r>
                                </m:e>
                                <m:sub>
                                  <m:r>
                                    <a:rPr lang="en-US" altLang="zh-CN" i="1">
                                      <a:solidFill>
                                        <a:schemeClr val="accent6"/>
                                      </a:solidFill>
                                      <a:latin typeface="Cambria Math" panose="02040503050406030204" pitchFamily="18" charset="0"/>
                                      <a:ea typeface="Cambria Math" panose="02040503050406030204" pitchFamily="18" charset="0"/>
                                    </a:rPr>
                                    <m:t>𝑀</m:t>
                                  </m:r>
                                </m:sub>
                              </m:sSub>
                            </m:e>
                          </m:mr>
                        </m:m>
                      </m:e>
                    </m:d>
                  </m:oMath>
                </a14:m>
                <a:r>
                  <a:rPr lang="en-US" altLang="zh-CN" b="1" dirty="0">
                    <a:ea typeface="Cambria Math" panose="02040503050406030204" pitchFamily="18" charset="0"/>
                  </a:rPr>
                  <a:t> </a:t>
                </a:r>
                <a14:m>
                  <m:oMath xmlns:m="http://schemas.openxmlformats.org/officeDocument/2006/math">
                    <m:d>
                      <m:dPr>
                        <m:begChr m:val="["/>
                        <m:endChr m:val="]"/>
                        <m:ctrlPr>
                          <a:rPr lang="en-US" altLang="zh-CN" b="1" i="1">
                            <a:solidFill>
                              <a:schemeClr val="accent1"/>
                            </a:solidFill>
                            <a:latin typeface="Cambria Math" panose="02040503050406030204" pitchFamily="18" charset="0"/>
                            <a:ea typeface="Cambria Math" panose="02040503050406030204" pitchFamily="18" charset="0"/>
                          </a:rPr>
                        </m:ctrlPr>
                      </m:dPr>
                      <m:e>
                        <m:m>
                          <m:mPr>
                            <m:mcs>
                              <m:mc>
                                <m:mcPr>
                                  <m:count m:val="3"/>
                                  <m:mcJc m:val="center"/>
                                </m:mcPr>
                              </m:mc>
                            </m:mcs>
                            <m:ctrlPr>
                              <a:rPr lang="en-US" altLang="zh-CN" b="1" i="1">
                                <a:solidFill>
                                  <a:schemeClr val="accent1"/>
                                </a:solidFill>
                                <a:latin typeface="Cambria Math" panose="02040503050406030204" pitchFamily="18" charset="0"/>
                                <a:ea typeface="Cambria Math" panose="02040503050406030204" pitchFamily="18" charset="0"/>
                              </a:rPr>
                            </m:ctrlPr>
                          </m:mPr>
                          <m:mr>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1</m:t>
                                      </m:r>
                                    </m:sub>
                                  </m:sSub>
                                </m:den>
                              </m:f>
                            </m:e>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m:t>
                              </m:r>
                            </m:e>
                            <m:e>
                              <m:r>
                                <a:rPr lang="en-US" altLang="zh-CN" i="1">
                                  <a:solidFill>
                                    <a:schemeClr val="accent1"/>
                                  </a:solidFill>
                                  <a:latin typeface="Cambria Math" panose="02040503050406030204" pitchFamily="18" charset="0"/>
                                  <a:ea typeface="Cambria Math" panose="02040503050406030204" pitchFamily="18" charset="0"/>
                                </a:rPr>
                                <m:t>0</m:t>
                              </m:r>
                            </m:e>
                          </m:mr>
                          <m:mr>
                            <m:e>
                              <m:r>
                                <a:rPr lang="en-US" altLang="zh-CN" i="1">
                                  <a:solidFill>
                                    <a:schemeClr val="accent1"/>
                                  </a:solidFill>
                                  <a:latin typeface="Cambria Math" panose="02040503050406030204" pitchFamily="18" charset="0"/>
                                  <a:ea typeface="Cambria Math" panose="02040503050406030204" pitchFamily="18" charset="0"/>
                                </a:rPr>
                                <m:t>0</m:t>
                              </m:r>
                            </m:e>
                            <m:e>
                              <m:r>
                                <a:rPr lang="en-US" altLang="zh-CN" i="1">
                                  <a:solidFill>
                                    <a:schemeClr val="accent1"/>
                                  </a:solidFill>
                                  <a:latin typeface="Cambria Math" panose="02040503050406030204" pitchFamily="18" charset="0"/>
                                  <a:ea typeface="Cambria Math" panose="02040503050406030204" pitchFamily="18" charset="0"/>
                                </a:rPr>
                                <m:t>0</m:t>
                              </m:r>
                            </m:e>
                            <m:e>
                              <m:f>
                                <m:fPr>
                                  <m:ctrlPr>
                                    <a:rPr lang="en-US" altLang="zh-CN" b="1" i="1">
                                      <a:solidFill>
                                        <a:schemeClr val="accent1"/>
                                      </a:solidFill>
                                      <a:latin typeface="Cambria Math" panose="02040503050406030204" pitchFamily="18" charset="0"/>
                                      <a:ea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1</m:t>
                                  </m:r>
                                </m:num>
                                <m:den>
                                  <m:sSub>
                                    <m:sSubPr>
                                      <m:ctrlPr>
                                        <a:rPr lang="zh-CN" altLang="en-US"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𝑛</m:t>
                                      </m:r>
                                    </m:sub>
                                  </m:sSub>
                                </m:den>
                              </m:f>
                            </m:e>
                          </m:mr>
                        </m:m>
                      </m:e>
                    </m:d>
                  </m:oMath>
                </a14:m>
                <a:r>
                  <a:rPr lang="en-US" altLang="zh-CN" dirty="0">
                    <a:solidFill>
                      <a:schemeClr val="accent1"/>
                    </a:solidFill>
                    <a:ea typeface="Cambria Math" panose="02040503050406030204" pitchFamily="18" charset="0"/>
                  </a:rPr>
                  <a:t> </a:t>
                </a:r>
                <a14:m>
                  <m:oMath xmlns:m="http://schemas.openxmlformats.org/officeDocument/2006/math">
                    <m:d>
                      <m:dPr>
                        <m:begChr m:val="["/>
                        <m:endChr m:val="]"/>
                        <m:ctrlPr>
                          <a:rPr lang="en-US" altLang="zh-CN" i="1">
                            <a:solidFill>
                              <a:schemeClr val="accent2"/>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i="1">
                                <a:solidFill>
                                  <a:schemeClr val="accent2"/>
                                </a:solidFill>
                                <a:latin typeface="Cambria Math" panose="02040503050406030204" pitchFamily="18" charset="0"/>
                                <a:ea typeface="Cambria Math" panose="02040503050406030204" pitchFamily="18" charset="0"/>
                              </a:rPr>
                            </m:ctrlPr>
                          </m:mPr>
                          <m:mr>
                            <m:e>
                              <m:r>
                                <m:rPr>
                                  <m:sty m:val="p"/>
                                  <m:brk m:alnAt="7"/>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1</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r>
                            <m:e>
                              <m:r>
                                <a:rPr lang="en-US" altLang="zh-CN" i="1">
                                  <a:solidFill>
                                    <a:schemeClr val="accent2"/>
                                  </a:solidFill>
                                  <a:latin typeface="Cambria Math" panose="02040503050406030204" pitchFamily="18" charset="0"/>
                                  <a:ea typeface="Cambria Math" panose="02040503050406030204" pitchFamily="18" charset="0"/>
                                </a:rPr>
                                <m:t>⋯</m:t>
                              </m:r>
                            </m:e>
                          </m:mr>
                          <m:mr>
                            <m:e>
                              <m:r>
                                <m:rPr>
                                  <m:sty m:val="p"/>
                                </m:rPr>
                                <a:rPr lang="en-US" altLang="zh-CN" i="1">
                                  <a:solidFill>
                                    <a:schemeClr val="accent2"/>
                                  </a:solidFill>
                                  <a:latin typeface="Cambria Math" panose="02040503050406030204" pitchFamily="18" charset="0"/>
                                  <a:ea typeface="Cambria Math" panose="02040503050406030204" pitchFamily="18" charset="0"/>
                                </a:rPr>
                                <m:t>∇</m:t>
                              </m:r>
                              <m:sSub>
                                <m:sSubPr>
                                  <m:ctrlPr>
                                    <a:rPr lang="en-US" altLang="zh-CN" i="1">
                                      <a:solidFill>
                                        <a:schemeClr val="accent2"/>
                                      </a:solidFill>
                                      <a:latin typeface="Cambria Math" panose="02040503050406030204" pitchFamily="18" charset="0"/>
                                      <a:ea typeface="Cambria Math" panose="02040503050406030204" pitchFamily="18" charset="0"/>
                                    </a:rPr>
                                  </m:ctrlPr>
                                </m:sSubPr>
                                <m:e>
                                  <m:r>
                                    <a:rPr lang="en-US" altLang="zh-CN" i="1">
                                      <a:solidFill>
                                        <a:schemeClr val="accent2"/>
                                      </a:solidFill>
                                      <a:latin typeface="Cambria Math" panose="02040503050406030204" pitchFamily="18" charset="0"/>
                                      <a:ea typeface="Cambria Math" panose="02040503050406030204" pitchFamily="18" charset="0"/>
                                    </a:rPr>
                                    <m:t>𝐶</m:t>
                                  </m:r>
                                </m:e>
                                <m:sub>
                                  <m:r>
                                    <a:rPr lang="en-US" altLang="zh-CN" i="1">
                                      <a:solidFill>
                                        <a:schemeClr val="accent2"/>
                                      </a:solidFill>
                                      <a:latin typeface="Cambria Math" panose="02040503050406030204" pitchFamily="18" charset="0"/>
                                      <a:ea typeface="Cambria Math" panose="02040503050406030204" pitchFamily="18" charset="0"/>
                                    </a:rPr>
                                    <m:t>𝑀</m:t>
                                  </m:r>
                                </m:sub>
                              </m:sSub>
                              <m:sSup>
                                <m:sSupPr>
                                  <m:ctrlPr>
                                    <a:rPr lang="en-US" altLang="zh-CN" i="1">
                                      <a:solidFill>
                                        <a:schemeClr val="accent2"/>
                                      </a:solidFill>
                                      <a:latin typeface="Cambria Math" panose="02040503050406030204" pitchFamily="18" charset="0"/>
                                      <a:ea typeface="Cambria Math" panose="02040503050406030204" pitchFamily="18" charset="0"/>
                                    </a:rPr>
                                  </m:ctrlPr>
                                </m:sSupPr>
                                <m:e>
                                  <m:d>
                                    <m:dPr>
                                      <m:ctrlPr>
                                        <a:rPr lang="en-US" altLang="zh-CN" i="1">
                                          <a:solidFill>
                                            <a:schemeClr val="accent2"/>
                                          </a:solidFill>
                                          <a:latin typeface="Cambria Math" panose="02040503050406030204" pitchFamily="18" charset="0"/>
                                        </a:rPr>
                                      </m:ctrlPr>
                                    </m:dPr>
                                    <m:e>
                                      <m:r>
                                        <a:rPr lang="en-US" altLang="zh-CN" b="1" i="1">
                                          <a:solidFill>
                                            <a:schemeClr val="accent2"/>
                                          </a:solidFill>
                                          <a:latin typeface="Cambria Math" panose="02040503050406030204" pitchFamily="18" charset="0"/>
                                          <a:ea typeface="Cambria Math" panose="02040503050406030204" pitchFamily="18" charset="0"/>
                                        </a:rPr>
                                        <m:t>𝒑</m:t>
                                      </m:r>
                                    </m:e>
                                  </m:d>
                                </m:e>
                                <m:sup>
                                  <m:r>
                                    <a:rPr lang="en-US" altLang="zh-CN" i="1">
                                      <a:solidFill>
                                        <a:schemeClr val="accent2"/>
                                      </a:solidFill>
                                      <a:latin typeface="Cambria Math" panose="02040503050406030204" pitchFamily="18" charset="0"/>
                                      <a:ea typeface="Cambria Math" panose="02040503050406030204" pitchFamily="18" charset="0"/>
                                    </a:rPr>
                                    <m:t>𝑇</m:t>
                                  </m:r>
                                </m:sup>
                              </m:sSup>
                            </m:e>
                          </m:mr>
                        </m:m>
                      </m:e>
                    </m:d>
                  </m:oMath>
                </a14:m>
                <a:endParaRPr lang="en-US" altLang="zh-CN" dirty="0"/>
              </a:p>
              <a:p>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r>
                              <m:rPr>
                                <m:nor/>
                              </m:rPr>
                              <a:rPr lang="en-US" altLang="zh-CN" dirty="0"/>
                              <m:t> </m:t>
                            </m:r>
                          </m:e>
                          <m:e>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𝑀</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m:rPr>
                                <m:nor/>
                              </m:rPr>
                              <a:rPr lang="en-US" altLang="zh-CN" dirty="0"/>
                              <m:t> </m:t>
                            </m:r>
                          </m:e>
                        </m:eqArr>
                        <m:r>
                          <a:rPr lang="en-US" altLang="zh-CN" i="1">
                            <a:latin typeface="Cambria Math" panose="02040503050406030204" pitchFamily="18" charset="0"/>
                          </a:rPr>
                          <m:t> </m:t>
                        </m:r>
                      </m:e>
                    </m:d>
                  </m:oMath>
                </a14:m>
                <a:r>
                  <a:rPr lang="en-US" altLang="zh-CN" dirty="0"/>
                  <a:t>⇒</a:t>
                </a: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r>
                              <m:rPr>
                                <m:sty m:val="p"/>
                              </m:rPr>
                              <a:rPr lang="el-GR" altLang="zh-CN" i="1">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C</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e>
                                </m:d>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m:t>
                                    </m:r>
                                  </m:e>
                                  <m:sup>
                                    <m:r>
                                      <a:rPr lang="en-US" altLang="zh-CN" i="1">
                                        <a:latin typeface="Cambria Math" panose="02040503050406030204" pitchFamily="18" charset="0"/>
                                        <a:ea typeface="Cambria Math" panose="02040503050406030204" pitchFamily="18" charset="0"/>
                                      </a:rPr>
                                      <m:t>−1</m:t>
                                    </m:r>
                                  </m:sup>
                                </m:sSup>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𝑇</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e>
                          <m:e>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𝐶</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𝑖</m:t>
                                    </m:r>
                                  </m:sub>
                                </m:sSub>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num>
                              <m:den>
                                <m:nary>
                                  <m:naryPr>
                                    <m:chr m:val="∑"/>
                                    <m:limLoc m:val="undOvr"/>
                                    <m:grow m:val="on"/>
                                    <m:supHide m:val="on"/>
                                    <m:ctrlPr>
                                      <a:rPr lang="zh-CN" altLang="en-US"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sub>
                                            </m:sSub>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𝑝</m:t>
                                            </m:r>
                                            <m:r>
                                              <a:rPr lang="en-US" altLang="zh-CN" i="1">
                                                <a:latin typeface="Cambria Math" panose="02040503050406030204" pitchFamily="18" charset="0"/>
                                              </a:rPr>
                                              <m:t>)</m:t>
                                            </m:r>
                                          </m:e>
                                        </m:d>
                                      </m:e>
                                      <m:sup>
                                        <m:r>
                                          <a:rPr lang="en-US" altLang="zh-CN" i="1">
                                            <a:latin typeface="Cambria Math" panose="02040503050406030204" pitchFamily="18" charset="0"/>
                                          </a:rPr>
                                          <m:t>2</m:t>
                                        </m:r>
                                      </m:sup>
                                    </m:sSup>
                                  </m:e>
                                </m:nary>
                              </m:den>
                            </m:f>
                            <m:r>
                              <m:rPr>
                                <m:nor/>
                              </m:rPr>
                              <a:rPr lang="zh-CN" altLang="en-US" dirty="0"/>
                              <m:t> </m:t>
                            </m:r>
                          </m:e>
                        </m:eqArr>
                      </m:e>
                    </m:d>
                  </m:oMath>
                </a14:m>
                <a:endParaRPr lang="zh-CN" altLang="en-US" dirty="0"/>
              </a:p>
            </p:txBody>
          </p:sp>
        </mc:Choice>
        <mc:Fallback xmlns="">
          <p:sp>
            <p:nvSpPr>
              <p:cNvPr id="3" name="内容占位符 2">
                <a:extLst>
                  <a:ext uri="{FF2B5EF4-FFF2-40B4-BE49-F238E27FC236}">
                    <a16:creationId xmlns:a16="http://schemas.microsoft.com/office/drawing/2014/main" id="{AFC4C393-C596-4FB6-A56A-1404F9B1BCB7}"/>
                  </a:ext>
                </a:extLst>
              </p:cNvPr>
              <p:cNvSpPr>
                <a:spLocks noGrp="1" noRot="1" noChangeAspect="1" noMove="1" noResize="1" noEditPoints="1" noAdjustHandles="1" noChangeArrowheads="1" noChangeShapeType="1" noTextEdit="1"/>
              </p:cNvSpPr>
              <p:nvPr>
                <p:ph idx="1"/>
              </p:nvPr>
            </p:nvSpPr>
            <p:spPr>
              <a:blipFill>
                <a:blip r:embed="rId2"/>
                <a:stretch>
                  <a:fillRect t="-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858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CE786D-8A78-4E71-B432-5D2C06D593C0}"/>
              </a:ext>
            </a:extLst>
          </p:cNvPr>
          <p:cNvSpPr>
            <a:spLocks noGrp="1"/>
          </p:cNvSpPr>
          <p:nvPr>
            <p:ph type="title"/>
          </p:nvPr>
        </p:nvSpPr>
        <p:spPr/>
        <p:txBody>
          <a:bodyPr/>
          <a:lstStyle/>
          <a:p>
            <a:r>
              <a:rPr lang="zh-CN" altLang="en-US" dirty="0"/>
              <a:t>方程组求解方法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D1BB5F-5088-4BD9-BF76-736CF5A0F1BE}"/>
                  </a:ext>
                </a:extLst>
              </p:cNvPr>
              <p:cNvSpPr>
                <a:spLocks noGrp="1"/>
              </p:cNvSpPr>
              <p:nvPr>
                <p:ph idx="1"/>
              </p:nvPr>
            </p:nvSpPr>
            <p:spPr>
              <a:xfrm>
                <a:off x="838200" y="1825625"/>
                <a:ext cx="10515600" cy="4541308"/>
              </a:xfrm>
            </p:spPr>
            <p:txBody>
              <a:bodyPr>
                <a:normAutofit lnSpcReduction="10000"/>
              </a:bodyPr>
              <a:lstStyle/>
              <a:p>
                <a:r>
                  <a:rPr lang="zh-CN" altLang="en-US" dirty="0"/>
                  <a:t>方程组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r>
                      <a:rPr lang="en-US" altLang="zh-CN" b="1" i="1">
                        <a:latin typeface="Cambria Math" panose="02040503050406030204" pitchFamily="18" charset="0"/>
                      </a:rPr>
                      <m:t>,</m:t>
                    </m:r>
                    <m:r>
                      <a:rPr lang="en-US" altLang="zh-CN" b="1" i="1" dirty="0">
                        <a:latin typeface="Cambria Math" panose="02040503050406030204" pitchFamily="18" charset="0"/>
                      </a:rPr>
                      <m:t>𝑨</m:t>
                    </m:r>
                    <m:r>
                      <a:rPr lang="en-US" altLang="zh-CN" b="1" i="1" dirty="0">
                        <a:latin typeface="Cambria Math" panose="02040503050406030204" pitchFamily="18" charset="0"/>
                      </a:rPr>
                      <m:t>=</m:t>
                    </m:r>
                    <m:d>
                      <m:dPr>
                        <m:begChr m:val="["/>
                        <m:endChr m:val="]"/>
                        <m:ctrlPr>
                          <a:rPr lang="en-US" altLang="zh-CN" b="1" i="1" dirty="0">
                            <a:latin typeface="Cambria Math" panose="02040503050406030204" pitchFamily="18" charset="0"/>
                          </a:rPr>
                        </m:ctrlPr>
                      </m:dPr>
                      <m:e>
                        <m:m>
                          <m:mPr>
                            <m:mcs>
                              <m:mc>
                                <m:mcPr>
                                  <m:count m:val="3"/>
                                  <m:mcJc m:val="center"/>
                                </m:mcPr>
                              </m:mc>
                            </m:mcs>
                            <m:ctrlPr>
                              <a:rPr lang="en-US" altLang="zh-CN" b="1" i="1" dirty="0">
                                <a:latin typeface="Cambria Math" panose="02040503050406030204" pitchFamily="18" charset="0"/>
                              </a:rPr>
                            </m:ctrlPr>
                          </m:mP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𝟏</m:t>
                                  </m:r>
                                  <m:r>
                                    <a:rPr lang="en-US" altLang="zh-CN" b="1" i="1" dirty="0">
                                      <a:latin typeface="Cambria Math" panose="02040503050406030204" pitchFamily="18" charset="0"/>
                                    </a:rPr>
                                    <m:t>𝒏</m:t>
                                  </m:r>
                                </m:sub>
                              </m:sSub>
                            </m:e>
                          </m:mr>
                          <m:mr>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e>
                              <m:r>
                                <a:rPr lang="en-US" altLang="zh-CN" b="1" i="1" dirty="0">
                                  <a:latin typeface="Cambria Math" panose="02040503050406030204" pitchFamily="18" charset="0"/>
                                </a:rPr>
                                <m:t>⋮</m:t>
                              </m:r>
                            </m:e>
                          </m:mr>
                          <m:mr>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m:t>
                                  </m:r>
                                  <m:r>
                                    <a:rPr lang="en-US" altLang="zh-CN" b="1" i="1" dirty="0">
                                      <a:latin typeface="Cambria Math" panose="02040503050406030204" pitchFamily="18" charset="0"/>
                                    </a:rPr>
                                    <m:t>𝟏</m:t>
                                  </m:r>
                                </m:sub>
                              </m:sSub>
                            </m:e>
                            <m:e>
                              <m:r>
                                <a:rPr lang="en-US" altLang="zh-CN" b="1" i="1" dirty="0">
                                  <a:latin typeface="Cambria Math" panose="02040503050406030204" pitchFamily="18" charset="0"/>
                                </a:rPr>
                                <m:t>⋯</m:t>
                              </m:r>
                            </m:e>
                            <m:e>
                              <m:sSub>
                                <m:sSubPr>
                                  <m:ctrlPr>
                                    <a:rPr lang="en-US" altLang="zh-CN" b="1" i="1" dirty="0">
                                      <a:latin typeface="Cambria Math" panose="02040503050406030204" pitchFamily="18" charset="0"/>
                                    </a:rPr>
                                  </m:ctrlPr>
                                </m:sSubPr>
                                <m:e>
                                  <m:r>
                                    <a:rPr lang="en-US" altLang="zh-CN" b="1" i="1" dirty="0">
                                      <a:latin typeface="Cambria Math" panose="02040503050406030204" pitchFamily="18" charset="0"/>
                                    </a:rPr>
                                    <m:t>𝒂</m:t>
                                  </m:r>
                                </m:e>
                                <m:sub>
                                  <m:r>
                                    <a:rPr lang="en-US" altLang="zh-CN" b="1" i="1" dirty="0">
                                      <a:latin typeface="Cambria Math" panose="02040503050406030204" pitchFamily="18" charset="0"/>
                                    </a:rPr>
                                    <m:t>𝒏𝒏</m:t>
                                  </m:r>
                                </m:sub>
                              </m:sSub>
                            </m:e>
                          </m:mr>
                        </m:m>
                      </m:e>
                    </m:d>
                    <m:r>
                      <a:rPr lang="en-US" altLang="zh-CN" b="1" i="1" dirty="0">
                        <a:latin typeface="Cambria Math" panose="02040503050406030204" pitchFamily="18" charset="0"/>
                      </a:rPr>
                      <m:t>,</m:t>
                    </m:r>
                    <m:r>
                      <a:rPr lang="en-US" altLang="zh-CN" b="1" i="1" dirty="0">
                        <a:latin typeface="Cambria Math" panose="02040503050406030204" pitchFamily="18" charset="0"/>
                      </a:rPr>
                      <m:t>𝒙</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𝑛</m:t>
                                  </m:r>
                                </m:sub>
                              </m:sSub>
                            </m:e>
                          </m:mr>
                        </m:m>
                      </m:e>
                    </m:d>
                    <m:r>
                      <a:rPr lang="en-US" altLang="zh-CN" i="1" dirty="0">
                        <a:latin typeface="Cambria Math" panose="02040503050406030204" pitchFamily="18" charset="0"/>
                      </a:rPr>
                      <m:t>, </m:t>
                    </m:r>
                    <m:r>
                      <a:rPr lang="en-US" altLang="zh-CN" b="1" i="1" dirty="0">
                        <a:latin typeface="Cambria Math" panose="02040503050406030204" pitchFamily="18" charset="0"/>
                      </a:rPr>
                      <m:t>𝒃</m:t>
                    </m:r>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m>
                          <m:mPr>
                            <m:mcs>
                              <m:mc>
                                <m:mcPr>
                                  <m:count m:val="1"/>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1</m:t>
                                  </m:r>
                                </m:sub>
                              </m:sSub>
                            </m:e>
                          </m:mr>
                          <m:mr>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𝑏</m:t>
                                  </m:r>
                                </m:e>
                                <m:sub>
                                  <m:r>
                                    <a:rPr lang="en-US" altLang="zh-CN" i="1" dirty="0">
                                      <a:latin typeface="Cambria Math" panose="02040503050406030204" pitchFamily="18" charset="0"/>
                                    </a:rPr>
                                    <m:t>𝑛</m:t>
                                  </m:r>
                                </m:sub>
                              </m:sSub>
                            </m:e>
                          </m:mr>
                        </m:m>
                      </m:e>
                    </m:d>
                  </m:oMath>
                </a14:m>
                <a:endParaRPr lang="zh-CN" altLang="en-US" dirty="0"/>
              </a:p>
              <a:p>
                <a:r>
                  <a:rPr lang="zh-CN" altLang="en-US" dirty="0"/>
                  <a:t>常用解法</a:t>
                </a:r>
                <a:endParaRPr lang="en-US" altLang="zh-CN" dirty="0"/>
              </a:p>
              <a:p>
                <a:pPr lvl="1"/>
                <a:r>
                  <a:rPr lang="zh-CN" altLang="en-US" dirty="0"/>
                  <a:t>直接求解法：</a:t>
                </a:r>
                <a:endParaRPr lang="en-US" altLang="zh-CN" dirty="0"/>
              </a:p>
              <a:p>
                <a:pPr lvl="2"/>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a:latin typeface="Cambria Math" panose="02040503050406030204" pitchFamily="18" charset="0"/>
                          </a:rPr>
                          <m:t>𝑨</m:t>
                        </m:r>
                      </m:e>
                      <m:sup>
                        <m:r>
                          <a:rPr lang="en-US" altLang="zh-CN" i="1">
                            <a:latin typeface="Cambria Math" panose="02040503050406030204" pitchFamily="18" charset="0"/>
                          </a:rPr>
                          <m:t>−1</m:t>
                        </m:r>
                      </m:sup>
                    </m:sSup>
                    <m:r>
                      <a:rPr lang="en-US" altLang="zh-CN" b="1" i="1">
                        <a:latin typeface="Cambria Math" panose="02040503050406030204" pitchFamily="18" charset="0"/>
                      </a:rPr>
                      <m:t>𝒃</m:t>
                    </m:r>
                  </m:oMath>
                </a14:m>
                <a:endParaRPr lang="en-US" altLang="zh-CN" b="1" dirty="0"/>
              </a:p>
              <a:p>
                <a:pPr lvl="1"/>
                <a:r>
                  <a:rPr lang="zh-CN" altLang="en-US" dirty="0"/>
                  <a:t>雅可比迭代</a:t>
                </a:r>
                <a:r>
                  <a:rPr lang="en-US" altLang="zh-CN" dirty="0"/>
                  <a:t>(Jacobi)</a:t>
                </a:r>
                <a:r>
                  <a:rPr lang="zh-CN" altLang="en-US" dirty="0"/>
                  <a:t>：</a:t>
                </a:r>
                <a:endParaRPr lang="en-US" altLang="zh-CN" dirty="0"/>
              </a:p>
              <a:p>
                <a:pPr lvl="2"/>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1" i="1" smtClean="0">
                            <a:latin typeface="Cambria Math" panose="02040503050406030204" pitchFamily="18" charset="0"/>
                          </a:rPr>
                          <m:t>𝑫</m:t>
                        </m:r>
                      </m:e>
                      <m:sup>
                        <m:r>
                          <a:rPr lang="en-US" altLang="zh-CN" b="0" i="1" smtClean="0">
                            <a:latin typeface="Cambria Math" panose="02040503050406030204" pitchFamily="18" charset="0"/>
                          </a:rPr>
                          <m:t>−1</m:t>
                        </m:r>
                      </m:sup>
                    </m:sSup>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𝒃</m:t>
                        </m:r>
                        <m:r>
                          <a:rPr lang="en-US" altLang="zh-CN" b="0" i="1" smtClean="0">
                            <a:latin typeface="Cambria Math" panose="02040503050406030204" pitchFamily="18" charset="0"/>
                          </a:rPr>
                          <m:t>−</m:t>
                        </m:r>
                        <m:r>
                          <a:rPr lang="en-US" altLang="zh-CN" b="1" i="1" smtClean="0">
                            <a:latin typeface="Cambria Math" panose="02040503050406030204" pitchFamily="18" charset="0"/>
                          </a:rPr>
                          <m:t>𝑹</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𝒌</m:t>
                            </m:r>
                          </m:sup>
                        </m:sSup>
                      </m:e>
                    </m:d>
                    <m:r>
                      <a:rPr lang="en-US" altLang="zh-CN" b="0" i="1" smtClean="0">
                        <a:latin typeface="Cambria Math" panose="02040503050406030204" pitchFamily="18" charset="0"/>
                      </a:rPr>
                      <m:t>  (</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r>
                      <a:rPr lang="zh-CN" altLang="en-US" i="1">
                        <a:latin typeface="Cambria Math" panose="02040503050406030204" pitchFamily="18" charset="0"/>
                      </a:rPr>
                      <m:t>对角</m:t>
                    </m:r>
                    <m:r>
                      <a:rPr lang="zh-CN" altLang="en-US" i="1" smtClean="0">
                        <a:latin typeface="Cambria Math" panose="02040503050406030204" pitchFamily="18" charset="0"/>
                      </a:rPr>
                      <m:t>矩阵</m:t>
                    </m:r>
                    <m:r>
                      <a:rPr lang="en-US" altLang="zh-CN" b="0" i="1" smtClean="0">
                        <a:latin typeface="Cambria Math" panose="02040503050406030204" pitchFamily="18" charset="0"/>
                      </a:rPr>
                      <m:t> </m:t>
                    </m:r>
                    <m:r>
                      <a:rPr lang="en-US" altLang="zh-CN" b="1" i="1" smtClean="0">
                        <a:latin typeface="Cambria Math" panose="02040503050406030204" pitchFamily="18" charset="0"/>
                      </a:rPr>
                      <m:t>𝑹</m:t>
                    </m:r>
                    <m:r>
                      <a:rPr lang="en-US" altLang="zh-CN" b="0" i="1" smtClean="0">
                        <a:latin typeface="Cambria Math" panose="02040503050406030204" pitchFamily="18" charset="0"/>
                      </a:rPr>
                      <m:t>=</m:t>
                    </m:r>
                    <m:r>
                      <a:rPr lang="en-US" altLang="zh-CN" b="1" i="1" smtClean="0">
                        <a:latin typeface="Cambria Math" panose="02040503050406030204" pitchFamily="18" charset="0"/>
                      </a:rPr>
                      <m:t>𝑨</m:t>
                    </m:r>
                    <m:r>
                      <a:rPr lang="en-US" altLang="zh-CN" b="0" i="1" smtClean="0">
                        <a:latin typeface="Cambria Math" panose="02040503050406030204" pitchFamily="18" charset="0"/>
                      </a:rPr>
                      <m:t>−</m:t>
                    </m:r>
                    <m:r>
                      <a:rPr lang="en-US" altLang="zh-CN" b="1" i="1" smtClean="0">
                        <a:latin typeface="Cambria Math" panose="02040503050406030204" pitchFamily="18" charset="0"/>
                      </a:rPr>
                      <m:t>𝑫</m:t>
                    </m:r>
                    <m:r>
                      <a:rPr lang="en-US" altLang="zh-CN" b="0" i="1" smtClean="0">
                        <a:latin typeface="Cambria Math" panose="02040503050406030204" pitchFamily="18" charset="0"/>
                      </a:rPr>
                      <m:t>)</m:t>
                    </m:r>
                  </m:oMath>
                </a14:m>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limLoc m:val="undOvr"/>
                        <m:grow m:val="on"/>
                        <m:supHide m:val="on"/>
                        <m:ctrlPr>
                          <a:rPr lang="zh-CN" altLang="en-US" i="1" smtClean="0">
                            <a:latin typeface="Cambria Math" panose="02040503050406030204" pitchFamily="18" charset="0"/>
                          </a:rPr>
                        </m:ctrlPr>
                      </m:naryPr>
                      <m:sub>
                        <m:r>
                          <m:rPr>
                            <m:brk/>
                            <m:aln/>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r>
                      <a:rPr lang="en-US" altLang="zh-CN" b="0" i="1" smtClean="0">
                        <a:latin typeface="Cambria Math" panose="02040503050406030204" pitchFamily="18" charset="0"/>
                      </a:rPr>
                      <m:t>)</m:t>
                    </m:r>
                  </m:oMath>
                </a14:m>
                <a:endParaRPr lang="en-US" altLang="zh-CN" dirty="0"/>
              </a:p>
              <a:p>
                <a:pPr lvl="1"/>
                <a:r>
                  <a:rPr lang="zh-CN" altLang="en-US" dirty="0"/>
                  <a:t>高斯</a:t>
                </a:r>
                <a:r>
                  <a:rPr lang="en-US" altLang="zh-CN" dirty="0"/>
                  <a:t>-</a:t>
                </a:r>
                <a:r>
                  <a:rPr lang="zh-CN" altLang="en-US" dirty="0"/>
                  <a:t>赛德尔迭代</a:t>
                </a:r>
                <a:r>
                  <a:rPr lang="en-US" altLang="zh-CN" dirty="0"/>
                  <a:t>(Gauss-Seidel)</a:t>
                </a:r>
                <a:r>
                  <a:rPr lang="zh-CN" altLang="en-US" dirty="0"/>
                  <a:t>：</a:t>
                </a:r>
                <a:endParaRPr lang="en-US" altLang="zh-CN" dirty="0"/>
              </a:p>
              <a:p>
                <a:pPr lvl="2"/>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𝑖𝑖</m:t>
                            </m:r>
                          </m:sub>
                        </m:sSub>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𝑘</m:t>
                                </m:r>
                              </m:sup>
                            </m:sSubSup>
                          </m:e>
                        </m:nary>
                      </m:e>
                    </m:nary>
                    <m:r>
                      <a:rPr lang="en-US" altLang="zh-CN" b="0" i="1" smtClean="0">
                        <a:latin typeface="Cambria Math" panose="02040503050406030204" pitchFamily="18" charset="0"/>
                      </a:rPr>
                      <m:t>)</m:t>
                    </m:r>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56D1BB5F-5088-4BD9-BF76-736CF5A0F1BE}"/>
                  </a:ext>
                </a:extLst>
              </p:cNvPr>
              <p:cNvSpPr>
                <a:spLocks noGrp="1" noRot="1" noChangeAspect="1" noMove="1" noResize="1" noEditPoints="1" noAdjustHandles="1" noChangeArrowheads="1" noChangeShapeType="1" noTextEdit="1"/>
              </p:cNvSpPr>
              <p:nvPr>
                <p:ph idx="1"/>
              </p:nvPr>
            </p:nvSpPr>
            <p:spPr>
              <a:xfrm>
                <a:off x="838200" y="1825625"/>
                <a:ext cx="10515600" cy="4541308"/>
              </a:xfrm>
              <a:blipFill>
                <a:blip r:embed="rId3"/>
                <a:stretch>
                  <a:fillRect l="-1043" b="-103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71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91DB8-DB0D-4701-BDF4-5077340EC80D}"/>
              </a:ext>
            </a:extLst>
          </p:cNvPr>
          <p:cNvSpPr>
            <a:spLocks noGrp="1"/>
          </p:cNvSpPr>
          <p:nvPr>
            <p:ph type="title"/>
          </p:nvPr>
        </p:nvSpPr>
        <p:spPr/>
        <p:txBody>
          <a:bodyPr/>
          <a:lstStyle/>
          <a:p>
            <a:r>
              <a:rPr lang="en-US" altLang="zh-CN"/>
              <a:t>Global vs. </a:t>
            </a:r>
            <a:r>
              <a:rPr lang="en-US" altLang="zh-CN" dirty="0"/>
              <a:t>Gauss-Seidel</a:t>
            </a:r>
            <a:endParaRPr lang="zh-CN" altLang="en-US" dirty="0"/>
          </a:p>
        </p:txBody>
      </p:sp>
      <p:pic>
        <p:nvPicPr>
          <p:cNvPr id="4" name="图片 3">
            <a:extLst>
              <a:ext uri="{FF2B5EF4-FFF2-40B4-BE49-F238E27FC236}">
                <a16:creationId xmlns:a16="http://schemas.microsoft.com/office/drawing/2014/main" id="{E8179387-26D3-4A7A-A7B5-3B2447422D89}"/>
              </a:ext>
            </a:extLst>
          </p:cNvPr>
          <p:cNvPicPr>
            <a:picLocks noChangeAspect="1"/>
          </p:cNvPicPr>
          <p:nvPr/>
        </p:nvPicPr>
        <p:blipFill>
          <a:blip r:embed="rId2"/>
          <a:stretch>
            <a:fillRect/>
          </a:stretch>
        </p:blipFill>
        <p:spPr>
          <a:xfrm>
            <a:off x="5614988" y="2195512"/>
            <a:ext cx="3552826" cy="1849534"/>
          </a:xfrm>
          <a:prstGeom prst="rect">
            <a:avLst/>
          </a:prstGeom>
        </p:spPr>
      </p:pic>
      <p:pic>
        <p:nvPicPr>
          <p:cNvPr id="5" name="图片 4">
            <a:extLst>
              <a:ext uri="{FF2B5EF4-FFF2-40B4-BE49-F238E27FC236}">
                <a16:creationId xmlns:a16="http://schemas.microsoft.com/office/drawing/2014/main" id="{98491992-FB2F-443D-B4AE-C4CDE93B8FFC}"/>
              </a:ext>
            </a:extLst>
          </p:cNvPr>
          <p:cNvPicPr>
            <a:picLocks noChangeAspect="1"/>
          </p:cNvPicPr>
          <p:nvPr/>
        </p:nvPicPr>
        <p:blipFill>
          <a:blip r:embed="rId3"/>
          <a:stretch>
            <a:fillRect/>
          </a:stretch>
        </p:blipFill>
        <p:spPr>
          <a:xfrm>
            <a:off x="5634036" y="4386263"/>
            <a:ext cx="3552825" cy="1838325"/>
          </a:xfrm>
          <a:prstGeom prst="rect">
            <a:avLst/>
          </a:prstGeom>
        </p:spPr>
      </p:pic>
    </p:spTree>
    <p:extLst>
      <p:ext uri="{BB962C8B-B14F-4D97-AF65-F5344CB8AC3E}">
        <p14:creationId xmlns:p14="http://schemas.microsoft.com/office/powerpoint/2010/main" val="3778880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23034</TotalTime>
  <Words>9824</Words>
  <Application>Microsoft Office PowerPoint</Application>
  <PresentationFormat>宽屏</PresentationFormat>
  <Paragraphs>990</Paragraphs>
  <Slides>67</Slides>
  <Notes>48</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67</vt:i4>
      </vt:variant>
    </vt:vector>
  </HeadingPairs>
  <TitlesOfParts>
    <vt:vector size="76"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单个约束优化求解</vt:lpstr>
      <vt:lpstr>多个约束优化求解</vt:lpstr>
      <vt:lpstr>求解器</vt:lpstr>
      <vt:lpstr>约束求解优先级</vt:lpstr>
      <vt:lpstr>PBF——流体的密度约束</vt:lpstr>
      <vt:lpstr>PBF——Tensile Instability</vt:lpstr>
      <vt:lpstr>PBF——边界处理</vt:lpstr>
      <vt:lpstr>PBF——Vorticity Confinement</vt:lpstr>
      <vt:lpstr>其他约束</vt:lpstr>
      <vt:lpstr>参考文献</vt:lpstr>
      <vt:lpstr>Q&amp;A</vt:lpstr>
      <vt:lpstr>约束投影</vt:lpstr>
      <vt:lpstr>多个约束优化求解</vt:lpstr>
      <vt:lpstr>多个约束优化求解</vt:lpstr>
      <vt:lpstr>多个约束优化求解</vt:lpstr>
      <vt:lpstr>方程组求解方法</vt:lpstr>
      <vt:lpstr>Global vs. Gauss-Seidel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485</cp:revision>
  <dcterms:created xsi:type="dcterms:W3CDTF">2021-05-31T06:56:37Z</dcterms:created>
  <dcterms:modified xsi:type="dcterms:W3CDTF">2021-06-24T06:46:58Z</dcterms:modified>
</cp:coreProperties>
</file>